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73" r:id="rId9"/>
    <p:sldId id="263" r:id="rId10"/>
    <p:sldId id="264" r:id="rId11"/>
    <p:sldId id="265" r:id="rId12"/>
    <p:sldId id="266" r:id="rId13"/>
    <p:sldId id="267" r:id="rId14"/>
    <p:sldId id="268" r:id="rId15"/>
    <p:sldId id="269" r:id="rId16"/>
    <p:sldId id="271" r:id="rId17"/>
    <p:sldId id="274" r:id="rId18"/>
    <p:sldId id="272"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9847BE-ADCC-47EA-A37A-E3C87C5FC846}" type="datetimeFigureOut">
              <a:rPr lang="en-US" smtClean="0"/>
              <a:pPr/>
              <a:t>5/11/2010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630A8-4142-464F-A842-CF8ED4C810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847BE-ADCC-47EA-A37A-E3C87C5FC846}" type="datetimeFigureOut">
              <a:rPr lang="en-US" smtClean="0"/>
              <a:pPr/>
              <a:t>5/11/2010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630A8-4142-464F-A842-CF8ED4C810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847BE-ADCC-47EA-A37A-E3C87C5FC846}" type="datetimeFigureOut">
              <a:rPr lang="en-US" smtClean="0"/>
              <a:pPr/>
              <a:t>5/11/2010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630A8-4142-464F-A842-CF8ED4C810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847BE-ADCC-47EA-A37A-E3C87C5FC846}" type="datetimeFigureOut">
              <a:rPr lang="en-US" smtClean="0"/>
              <a:pPr/>
              <a:t>5/11/2010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630A8-4142-464F-A842-CF8ED4C810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9847BE-ADCC-47EA-A37A-E3C87C5FC846}" type="datetimeFigureOut">
              <a:rPr lang="en-US" smtClean="0"/>
              <a:pPr/>
              <a:t>5/11/2010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630A8-4142-464F-A842-CF8ED4C810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9847BE-ADCC-47EA-A37A-E3C87C5FC846}" type="datetimeFigureOut">
              <a:rPr lang="en-US" smtClean="0"/>
              <a:pPr/>
              <a:t>5/11/2010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630A8-4142-464F-A842-CF8ED4C810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9847BE-ADCC-47EA-A37A-E3C87C5FC846}" type="datetimeFigureOut">
              <a:rPr lang="en-US" smtClean="0"/>
              <a:pPr/>
              <a:t>5/11/2010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6630A8-4142-464F-A842-CF8ED4C810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9847BE-ADCC-47EA-A37A-E3C87C5FC846}" type="datetimeFigureOut">
              <a:rPr lang="en-US" smtClean="0"/>
              <a:pPr/>
              <a:t>5/11/2010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6630A8-4142-464F-A842-CF8ED4C810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847BE-ADCC-47EA-A37A-E3C87C5FC846}" type="datetimeFigureOut">
              <a:rPr lang="en-US" smtClean="0"/>
              <a:pPr/>
              <a:t>5/11/2010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6630A8-4142-464F-A842-CF8ED4C810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847BE-ADCC-47EA-A37A-E3C87C5FC846}" type="datetimeFigureOut">
              <a:rPr lang="en-US" smtClean="0"/>
              <a:pPr/>
              <a:t>5/11/2010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630A8-4142-464F-A842-CF8ED4C810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847BE-ADCC-47EA-A37A-E3C87C5FC846}" type="datetimeFigureOut">
              <a:rPr lang="en-US" smtClean="0"/>
              <a:pPr/>
              <a:t>5/11/2010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630A8-4142-464F-A842-CF8ED4C810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847BE-ADCC-47EA-A37A-E3C87C5FC846}" type="datetimeFigureOut">
              <a:rPr lang="en-US" smtClean="0"/>
              <a:pPr/>
              <a:t>5/11/2010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630A8-4142-464F-A842-CF8ED4C810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057401"/>
          </a:xfrm>
        </p:spPr>
        <p:txBody>
          <a:bodyPr>
            <a:normAutofit fontScale="90000"/>
          </a:bodyPr>
          <a:lstStyle/>
          <a:p>
            <a:r>
              <a:rPr lang="en-US" sz="3100" dirty="0">
                <a:latin typeface="Times New Roman" pitchFamily="18" charset="0"/>
                <a:cs typeface="Times New Roman" pitchFamily="18" charset="0"/>
              </a:rPr>
              <a:t>Writing Fame: Renaissance </a:t>
            </a:r>
            <a:r>
              <a:rPr lang="en-US" sz="3100" dirty="0" smtClean="0">
                <a:latin typeface="Times New Roman" pitchFamily="18" charset="0"/>
                <a:cs typeface="Times New Roman" pitchFamily="18" charset="0"/>
              </a:rPr>
              <a:t>Chaucer Editions’ </a:t>
            </a:r>
            <a:r>
              <a:rPr lang="en-US" sz="3100" dirty="0" smtClean="0">
                <a:latin typeface="Times New Roman" pitchFamily="18" charset="0"/>
                <a:cs typeface="Times New Roman" pitchFamily="18" charset="0"/>
              </a:rPr>
              <a:t>Epitaph Transcriptions and the Construction </a:t>
            </a:r>
            <a:r>
              <a:rPr lang="en-US" sz="3100" dirty="0">
                <a:latin typeface="Times New Roman" pitchFamily="18" charset="0"/>
                <a:cs typeface="Times New Roman" pitchFamily="18" charset="0"/>
              </a:rPr>
              <a:t>of Chaucer </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Arnold Sanders, Goucher College, </a:t>
            </a:r>
            <a:r>
              <a:rPr lang="en-US" sz="3100" dirty="0" smtClean="0">
                <a:latin typeface="Times New Roman" pitchFamily="18" charset="0"/>
                <a:cs typeface="Times New Roman" pitchFamily="18" charset="0"/>
              </a:rPr>
              <a:t>2010</a:t>
            </a: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pic>
        <p:nvPicPr>
          <p:cNvPr id="5" name="Picture 4" descr="Chaucer1721 cropped to tomb.jpg"/>
          <p:cNvPicPr>
            <a:picLocks noChangeAspect="1"/>
          </p:cNvPicPr>
          <p:nvPr/>
        </p:nvPicPr>
        <p:blipFill>
          <a:blip r:embed="rId2" cstate="print"/>
          <a:stretch>
            <a:fillRect/>
          </a:stretch>
        </p:blipFill>
        <p:spPr>
          <a:xfrm>
            <a:off x="2667000" y="3048000"/>
            <a:ext cx="3600450" cy="35167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haucer Tomb Modern Westminster.jpg"/>
          <p:cNvPicPr>
            <a:picLocks noGrp="1" noChangeAspect="1"/>
          </p:cNvPicPr>
          <p:nvPr>
            <p:ph idx="1"/>
          </p:nvPr>
        </p:nvPicPr>
        <p:blipFill>
          <a:blip r:embed="rId2" cstate="print"/>
          <a:stretch>
            <a:fillRect/>
          </a:stretch>
        </p:blipFill>
        <p:spPr>
          <a:xfrm>
            <a:off x="228600" y="609600"/>
            <a:ext cx="8683363" cy="54864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i="1" dirty="0">
                <a:latin typeface="Times New Roman" pitchFamily="18" charset="0"/>
                <a:cs typeface="Times New Roman" pitchFamily="18" charset="0"/>
              </a:rPr>
              <a:t>The Works of Geoffrey Chaucer : compared with the former editions, and many valuable mss. out of which, three tales are added which were never before printed / by John </a:t>
            </a:r>
            <a:r>
              <a:rPr lang="en-US" sz="1800" i="1" dirty="0" err="1">
                <a:latin typeface="Times New Roman" pitchFamily="18" charset="0"/>
                <a:cs typeface="Times New Roman" pitchFamily="18" charset="0"/>
              </a:rPr>
              <a:t>Urry</a:t>
            </a:r>
            <a:r>
              <a:rPr lang="en-US" sz="1800" i="1" dirty="0">
                <a:latin typeface="Times New Roman" pitchFamily="18" charset="0"/>
                <a:cs typeface="Times New Roman" pitchFamily="18" charset="0"/>
              </a:rPr>
              <a:t>, student of Christ-Church, Oxon. deceased; together with a glossary by a student of the same College. To the whole is prefixed the author's life, newly written, and a preface, giving an account of this edition</a:t>
            </a:r>
            <a:r>
              <a:rPr lang="en-US" sz="1800" dirty="0">
                <a:latin typeface="Times New Roman" pitchFamily="18" charset="0"/>
                <a:cs typeface="Times New Roman" pitchFamily="18" charset="0"/>
              </a:rPr>
              <a:t>.  London: Bernard </a:t>
            </a:r>
            <a:r>
              <a:rPr lang="en-US" sz="1800" dirty="0" err="1">
                <a:latin typeface="Times New Roman" pitchFamily="18" charset="0"/>
                <a:cs typeface="Times New Roman" pitchFamily="18" charset="0"/>
              </a:rPr>
              <a:t>Lintot</a:t>
            </a:r>
            <a:r>
              <a:rPr lang="en-US" sz="1800" dirty="0">
                <a:latin typeface="Times New Roman" pitchFamily="18" charset="0"/>
                <a:cs typeface="Times New Roman" pitchFamily="18" charset="0"/>
              </a:rPr>
              <a:t>, 1721.</a:t>
            </a:r>
          </a:p>
        </p:txBody>
      </p:sp>
      <p:pic>
        <p:nvPicPr>
          <p:cNvPr id="4" name="Content Placeholder 3" descr="Urry Chaucer 1721 TP.jpg"/>
          <p:cNvPicPr>
            <a:picLocks noGrp="1" noChangeAspect="1"/>
          </p:cNvPicPr>
          <p:nvPr>
            <p:ph idx="1"/>
          </p:nvPr>
        </p:nvPicPr>
        <p:blipFill>
          <a:blip r:embed="rId2" cstate="print"/>
          <a:stretch>
            <a:fillRect/>
          </a:stretch>
        </p:blipFill>
        <p:spPr>
          <a:xfrm>
            <a:off x="2895600" y="1623506"/>
            <a:ext cx="3200400" cy="523449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Franklin D. Roosevelt Memorial, Washington, D.C.</a:t>
            </a:r>
            <a:endParaRPr lang="en-US" sz="2800" dirty="0">
              <a:latin typeface="Times New Roman" pitchFamily="18" charset="0"/>
              <a:cs typeface="Times New Roman" pitchFamily="18" charset="0"/>
            </a:endParaRPr>
          </a:p>
        </p:txBody>
      </p:sp>
      <p:pic>
        <p:nvPicPr>
          <p:cNvPr id="4" name="Content Placeholder 3" descr="FDR_Fala_Bronze_hand-polished.jpg"/>
          <p:cNvPicPr>
            <a:picLocks noGrp="1" noChangeAspect="1"/>
          </p:cNvPicPr>
          <p:nvPr>
            <p:ph idx="1"/>
          </p:nvPr>
        </p:nvPicPr>
        <p:blipFill>
          <a:blip r:embed="rId2" cstate="print"/>
          <a:stretch>
            <a:fillRect/>
          </a:stretch>
        </p:blipFill>
        <p:spPr>
          <a:xfrm>
            <a:off x="838200" y="1524000"/>
            <a:ext cx="7159004" cy="5029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639762"/>
          </a:xfrm>
        </p:spPr>
        <p:txBody>
          <a:bodyPr>
            <a:normAutofit fontScale="90000"/>
          </a:bodyPr>
          <a:lstStyle/>
          <a:p>
            <a:r>
              <a:rPr lang="en-US" sz="2400" dirty="0" smtClean="0">
                <a:latin typeface="Times New Roman" pitchFamily="18" charset="0"/>
                <a:cs typeface="Times New Roman" pitchFamily="18" charset="0"/>
              </a:rPr>
              <a:t>The Modern “</a:t>
            </a:r>
            <a:r>
              <a:rPr lang="en-US" sz="2400" dirty="0" err="1" smtClean="0">
                <a:latin typeface="Times New Roman" pitchFamily="18" charset="0"/>
                <a:cs typeface="Times New Roman" pitchFamily="18" charset="0"/>
              </a:rPr>
              <a:t>Fala</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Cultus</a:t>
            </a:r>
            <a:r>
              <a:rPr lang="en-US" sz="2400" i="1" dirty="0" smtClean="0">
                <a:latin typeface="Times New Roman" pitchFamily="18" charset="0"/>
                <a:cs typeface="Times New Roman" pitchFamily="18" charset="0"/>
              </a:rPr>
              <a:t> </a:t>
            </a:r>
            <a:br>
              <a:rPr lang="en-US" sz="2400" i="1"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(images from Flickr.com, 5/10/10)</a:t>
            </a:r>
            <a:endParaRPr lang="en-US" sz="1800" i="1" dirty="0">
              <a:latin typeface="Times New Roman" pitchFamily="18" charset="0"/>
              <a:cs typeface="Times New Roman" pitchFamily="18" charset="0"/>
            </a:endParaRPr>
          </a:p>
        </p:txBody>
      </p:sp>
      <p:pic>
        <p:nvPicPr>
          <p:cNvPr id="4" name="Content Placeholder 3" descr="Fala_Ears.jpg"/>
          <p:cNvPicPr>
            <a:picLocks noGrp="1" noChangeAspect="1"/>
          </p:cNvPicPr>
          <p:nvPr>
            <p:ph idx="1"/>
          </p:nvPr>
        </p:nvPicPr>
        <p:blipFill>
          <a:blip r:embed="rId2" cstate="print"/>
          <a:stretch>
            <a:fillRect/>
          </a:stretch>
        </p:blipFill>
        <p:spPr>
          <a:xfrm>
            <a:off x="304800" y="381000"/>
            <a:ext cx="1828800" cy="2346036"/>
          </a:xfrm>
        </p:spPr>
      </p:pic>
      <p:pic>
        <p:nvPicPr>
          <p:cNvPr id="5" name="Picture 4" descr="Fala Cult 2 cropped.jpg"/>
          <p:cNvPicPr>
            <a:picLocks noChangeAspect="1"/>
          </p:cNvPicPr>
          <p:nvPr/>
        </p:nvPicPr>
        <p:blipFill>
          <a:blip r:embed="rId3" cstate="print"/>
          <a:stretch>
            <a:fillRect/>
          </a:stretch>
        </p:blipFill>
        <p:spPr>
          <a:xfrm>
            <a:off x="2590800" y="914400"/>
            <a:ext cx="1504950" cy="1584158"/>
          </a:xfrm>
          <a:prstGeom prst="rect">
            <a:avLst/>
          </a:prstGeom>
        </p:spPr>
      </p:pic>
      <p:pic>
        <p:nvPicPr>
          <p:cNvPr id="7" name="Picture 6" descr="Fala Cult 3 cropped.jpg"/>
          <p:cNvPicPr>
            <a:picLocks noChangeAspect="1"/>
          </p:cNvPicPr>
          <p:nvPr/>
        </p:nvPicPr>
        <p:blipFill>
          <a:blip r:embed="rId4" cstate="print"/>
          <a:stretch>
            <a:fillRect/>
          </a:stretch>
        </p:blipFill>
        <p:spPr>
          <a:xfrm>
            <a:off x="4191000" y="914400"/>
            <a:ext cx="1539755" cy="1905000"/>
          </a:xfrm>
          <a:prstGeom prst="rect">
            <a:avLst/>
          </a:prstGeom>
        </p:spPr>
      </p:pic>
      <p:pic>
        <p:nvPicPr>
          <p:cNvPr id="8" name="Picture 7" descr="Fala Cult 4 cropped.jpg"/>
          <p:cNvPicPr>
            <a:picLocks noChangeAspect="1"/>
          </p:cNvPicPr>
          <p:nvPr/>
        </p:nvPicPr>
        <p:blipFill>
          <a:blip r:embed="rId5" cstate="print"/>
          <a:stretch>
            <a:fillRect/>
          </a:stretch>
        </p:blipFill>
        <p:spPr>
          <a:xfrm>
            <a:off x="2590800" y="2590800"/>
            <a:ext cx="1487147" cy="1884633"/>
          </a:xfrm>
          <a:prstGeom prst="rect">
            <a:avLst/>
          </a:prstGeom>
        </p:spPr>
      </p:pic>
      <p:pic>
        <p:nvPicPr>
          <p:cNvPr id="9" name="Picture 8" descr="Fala Cult 6.jpg"/>
          <p:cNvPicPr>
            <a:picLocks noChangeAspect="1"/>
          </p:cNvPicPr>
          <p:nvPr/>
        </p:nvPicPr>
        <p:blipFill>
          <a:blip r:embed="rId6" cstate="print"/>
          <a:stretch>
            <a:fillRect/>
          </a:stretch>
        </p:blipFill>
        <p:spPr>
          <a:xfrm>
            <a:off x="6172200" y="381000"/>
            <a:ext cx="2743200" cy="1837944"/>
          </a:xfrm>
          <a:prstGeom prst="rect">
            <a:avLst/>
          </a:prstGeom>
        </p:spPr>
      </p:pic>
      <p:pic>
        <p:nvPicPr>
          <p:cNvPr id="10" name="Picture 9" descr="Fala Cult 5 cropped.jpg"/>
          <p:cNvPicPr>
            <a:picLocks noChangeAspect="1"/>
          </p:cNvPicPr>
          <p:nvPr/>
        </p:nvPicPr>
        <p:blipFill>
          <a:blip r:embed="rId7" cstate="print"/>
          <a:stretch>
            <a:fillRect/>
          </a:stretch>
        </p:blipFill>
        <p:spPr>
          <a:xfrm>
            <a:off x="381000" y="2819400"/>
            <a:ext cx="1828800" cy="1821873"/>
          </a:xfrm>
          <a:prstGeom prst="rect">
            <a:avLst/>
          </a:prstGeom>
        </p:spPr>
      </p:pic>
      <p:pic>
        <p:nvPicPr>
          <p:cNvPr id="11" name="Picture 10" descr="Fala Cult 9 cropped.jpg"/>
          <p:cNvPicPr>
            <a:picLocks noChangeAspect="1"/>
          </p:cNvPicPr>
          <p:nvPr/>
        </p:nvPicPr>
        <p:blipFill>
          <a:blip r:embed="rId8" cstate="print"/>
          <a:stretch>
            <a:fillRect/>
          </a:stretch>
        </p:blipFill>
        <p:spPr>
          <a:xfrm>
            <a:off x="4191000" y="2895600"/>
            <a:ext cx="1447800" cy="1925267"/>
          </a:xfrm>
          <a:prstGeom prst="rect">
            <a:avLst/>
          </a:prstGeom>
        </p:spPr>
      </p:pic>
      <p:pic>
        <p:nvPicPr>
          <p:cNvPr id="12" name="Picture 11" descr="Fala Cult 8.jpg"/>
          <p:cNvPicPr>
            <a:picLocks noChangeAspect="1"/>
          </p:cNvPicPr>
          <p:nvPr/>
        </p:nvPicPr>
        <p:blipFill>
          <a:blip r:embed="rId9" cstate="print"/>
          <a:stretch>
            <a:fillRect/>
          </a:stretch>
        </p:blipFill>
        <p:spPr>
          <a:xfrm>
            <a:off x="5791200" y="2286000"/>
            <a:ext cx="1880921" cy="2514600"/>
          </a:xfrm>
          <a:prstGeom prst="rect">
            <a:avLst/>
          </a:prstGeom>
        </p:spPr>
      </p:pic>
      <p:pic>
        <p:nvPicPr>
          <p:cNvPr id="13" name="Picture 12" descr="Fala Cult 10 cropped.jpg"/>
          <p:cNvPicPr>
            <a:picLocks noChangeAspect="1"/>
          </p:cNvPicPr>
          <p:nvPr/>
        </p:nvPicPr>
        <p:blipFill>
          <a:blip r:embed="rId10" cstate="print"/>
          <a:stretch>
            <a:fillRect/>
          </a:stretch>
        </p:blipFill>
        <p:spPr>
          <a:xfrm>
            <a:off x="7696200" y="2743200"/>
            <a:ext cx="1305515" cy="1219200"/>
          </a:xfrm>
          <a:prstGeom prst="rect">
            <a:avLst/>
          </a:prstGeom>
        </p:spPr>
      </p:pic>
      <p:pic>
        <p:nvPicPr>
          <p:cNvPr id="14" name="Picture 13" descr="Fala Cult 11 cropped.jpg"/>
          <p:cNvPicPr>
            <a:picLocks noChangeAspect="1"/>
          </p:cNvPicPr>
          <p:nvPr/>
        </p:nvPicPr>
        <p:blipFill>
          <a:blip r:embed="rId11" cstate="print"/>
          <a:stretch>
            <a:fillRect/>
          </a:stretch>
        </p:blipFill>
        <p:spPr>
          <a:xfrm>
            <a:off x="7620000" y="4419600"/>
            <a:ext cx="1342879" cy="2209800"/>
          </a:xfrm>
          <a:prstGeom prst="rect">
            <a:avLst/>
          </a:prstGeom>
        </p:spPr>
      </p:pic>
      <p:pic>
        <p:nvPicPr>
          <p:cNvPr id="15" name="Picture 14" descr="Fala Cult 13 cropped.jpg"/>
          <p:cNvPicPr>
            <a:picLocks noChangeAspect="1"/>
          </p:cNvPicPr>
          <p:nvPr/>
        </p:nvPicPr>
        <p:blipFill>
          <a:blip r:embed="rId12" cstate="print"/>
          <a:stretch>
            <a:fillRect/>
          </a:stretch>
        </p:blipFill>
        <p:spPr>
          <a:xfrm>
            <a:off x="4648200" y="4953000"/>
            <a:ext cx="2273300" cy="1727200"/>
          </a:xfrm>
          <a:prstGeom prst="rect">
            <a:avLst/>
          </a:prstGeom>
        </p:spPr>
      </p:pic>
      <p:pic>
        <p:nvPicPr>
          <p:cNvPr id="17" name="Picture 16" descr="Fala Cult 14 cropped.jpg"/>
          <p:cNvPicPr>
            <a:picLocks noChangeAspect="1"/>
          </p:cNvPicPr>
          <p:nvPr/>
        </p:nvPicPr>
        <p:blipFill>
          <a:blip r:embed="rId13" cstate="print"/>
          <a:stretch>
            <a:fillRect/>
          </a:stretch>
        </p:blipFill>
        <p:spPr>
          <a:xfrm>
            <a:off x="381000" y="4724400"/>
            <a:ext cx="1824280" cy="1905000"/>
          </a:xfrm>
          <a:prstGeom prst="rect">
            <a:avLst/>
          </a:prstGeom>
        </p:spPr>
      </p:pic>
      <p:pic>
        <p:nvPicPr>
          <p:cNvPr id="18" name="Picture 17" descr="Fala Cult 12 cropped.jpg"/>
          <p:cNvPicPr>
            <a:picLocks noChangeAspect="1"/>
          </p:cNvPicPr>
          <p:nvPr/>
        </p:nvPicPr>
        <p:blipFill>
          <a:blip r:embed="rId14" cstate="print"/>
          <a:stretch>
            <a:fillRect/>
          </a:stretch>
        </p:blipFill>
        <p:spPr>
          <a:xfrm>
            <a:off x="2514600" y="4648200"/>
            <a:ext cx="1480141" cy="1981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latin typeface="Times New Roman" pitchFamily="18" charset="0"/>
                <a:cs typeface="Times New Roman" pitchFamily="18" charset="0"/>
              </a:rPr>
              <a:t>Petworth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Paludina</a:t>
            </a:r>
            <a:r>
              <a:rPr lang="en-US" sz="4000" dirty="0" smtClean="0">
                <a:latin typeface="Times New Roman" pitchFamily="18" charset="0"/>
                <a:cs typeface="Times New Roman" pitchFamily="18" charset="0"/>
              </a:rPr>
              <a:t>”) Marble</a:t>
            </a:r>
            <a:endParaRPr lang="en-US" sz="4000" dirty="0">
              <a:latin typeface="Times New Roman" pitchFamily="18" charset="0"/>
              <a:cs typeface="Times New Roman" pitchFamily="18" charset="0"/>
            </a:endParaRPr>
          </a:p>
        </p:txBody>
      </p:sp>
      <p:pic>
        <p:nvPicPr>
          <p:cNvPr id="4" name="Content Placeholder 3" descr="Paludina Marble.jpg"/>
          <p:cNvPicPr>
            <a:picLocks noGrp="1" noChangeAspect="1"/>
          </p:cNvPicPr>
          <p:nvPr>
            <p:ph idx="1"/>
          </p:nvPr>
        </p:nvPicPr>
        <p:blipFill>
          <a:blip r:embed="rId2" cstate="print"/>
          <a:stretch>
            <a:fillRect/>
          </a:stretch>
        </p:blipFill>
        <p:spPr>
          <a:xfrm>
            <a:off x="1219200" y="1600199"/>
            <a:ext cx="6781800" cy="508634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Weathered </a:t>
            </a:r>
            <a:r>
              <a:rPr lang="en-US" sz="3600" dirty="0" err="1" smtClean="0">
                <a:latin typeface="Times New Roman" pitchFamily="18" charset="0"/>
                <a:cs typeface="Times New Roman" pitchFamily="18" charset="0"/>
              </a:rPr>
              <a:t>Petworth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Paludina</a:t>
            </a:r>
            <a:r>
              <a:rPr lang="en-US" sz="3600" dirty="0" smtClean="0">
                <a:latin typeface="Times New Roman" pitchFamily="18" charset="0"/>
                <a:cs typeface="Times New Roman" pitchFamily="18" charset="0"/>
              </a:rPr>
              <a:t>”) Marble</a:t>
            </a:r>
            <a:endParaRPr lang="en-US" sz="3600" dirty="0">
              <a:latin typeface="Times New Roman" pitchFamily="18" charset="0"/>
              <a:cs typeface="Times New Roman" pitchFamily="18" charset="0"/>
            </a:endParaRPr>
          </a:p>
        </p:txBody>
      </p:sp>
      <p:pic>
        <p:nvPicPr>
          <p:cNvPr id="4" name="Content Placeholder 3" descr="KnitsonCylinderSideView Weathered Paludina Marble.jpg"/>
          <p:cNvPicPr>
            <a:picLocks noGrp="1" noChangeAspect="1"/>
          </p:cNvPicPr>
          <p:nvPr>
            <p:ph idx="1"/>
          </p:nvPr>
        </p:nvPicPr>
        <p:blipFill>
          <a:blip r:embed="rId2" cstate="print"/>
          <a:stretch>
            <a:fillRect/>
          </a:stretch>
        </p:blipFill>
        <p:spPr>
          <a:xfrm>
            <a:off x="1194500" y="1600200"/>
            <a:ext cx="6755000"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639762"/>
          </a:xfrm>
        </p:spPr>
        <p:txBody>
          <a:bodyPr>
            <a:noAutofit/>
          </a:bodyPr>
          <a:lstStyle/>
          <a:p>
            <a:r>
              <a:rPr lang="en-US" sz="2400" dirty="0" smtClean="0">
                <a:latin typeface="Times New Roman" pitchFamily="18" charset="0"/>
                <a:cs typeface="Times New Roman" pitchFamily="18" charset="0"/>
              </a:rPr>
              <a:t>Edmund Spenser, </a:t>
            </a:r>
            <a:r>
              <a:rPr lang="en-US" sz="2400" i="1" dirty="0" smtClean="0">
                <a:latin typeface="Times New Roman" pitchFamily="18" charset="0"/>
                <a:cs typeface="Times New Roman" pitchFamily="18" charset="0"/>
              </a:rPr>
              <a:t>The Faerie </a:t>
            </a:r>
            <a:r>
              <a:rPr lang="en-US" sz="2400" i="1" dirty="0" err="1" smtClean="0">
                <a:latin typeface="Times New Roman" pitchFamily="18" charset="0"/>
                <a:cs typeface="Times New Roman" pitchFamily="18" charset="0"/>
              </a:rPr>
              <a:t>Queene</a:t>
            </a:r>
            <a:r>
              <a:rPr lang="en-US" sz="2400" dirty="0" smtClean="0">
                <a:latin typeface="Times New Roman" pitchFamily="18" charset="0"/>
                <a:cs typeface="Times New Roman" pitchFamily="18" charset="0"/>
              </a:rPr>
              <a:t>, Book IV,  Canto ii, Stanzas 32-33</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4525963"/>
          </a:xfrm>
        </p:spPr>
        <p:txBody>
          <a:bodyPr>
            <a:noAutofit/>
          </a:bodyPr>
          <a:lstStyle/>
          <a:p>
            <a:pPr>
              <a:buNone/>
            </a:pPr>
            <a:r>
              <a:rPr lang="en-US" sz="2000" dirty="0" err="1" smtClean="0">
                <a:latin typeface="Times New Roman" pitchFamily="18" charset="0"/>
                <a:cs typeface="Times New Roman" pitchFamily="18" charset="0"/>
              </a:rPr>
              <a:t>Whylome</a:t>
            </a:r>
            <a:r>
              <a:rPr lang="en-US" sz="2000" dirty="0" smtClean="0">
                <a:latin typeface="Times New Roman" pitchFamily="18" charset="0"/>
                <a:cs typeface="Times New Roman" pitchFamily="18" charset="0"/>
              </a:rPr>
              <a:t> as antique stories </a:t>
            </a:r>
            <a:r>
              <a:rPr lang="en-US" sz="2000" dirty="0" err="1" smtClean="0">
                <a:latin typeface="Times New Roman" pitchFamily="18" charset="0"/>
                <a:cs typeface="Times New Roman" pitchFamily="18" charset="0"/>
              </a:rPr>
              <a:t>tellen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vs</a:t>
            </a:r>
            <a:r>
              <a:rPr lang="en-US" sz="2000" dirty="0" smtClean="0">
                <a:latin typeface="Times New Roman" pitchFamily="18" charset="0"/>
                <a:cs typeface="Times New Roman" pitchFamily="18" charset="0"/>
              </a:rPr>
              <a:t>,</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Those two were foes the </a:t>
            </a:r>
            <a:r>
              <a:rPr lang="en-US" sz="2000" dirty="0" err="1" smtClean="0">
                <a:latin typeface="Times New Roman" pitchFamily="18" charset="0"/>
                <a:cs typeface="Times New Roman" pitchFamily="18" charset="0"/>
              </a:rPr>
              <a:t>fellonest</a:t>
            </a:r>
            <a:r>
              <a:rPr lang="en-US" sz="2000" dirty="0" smtClean="0">
                <a:latin typeface="Times New Roman" pitchFamily="18" charset="0"/>
                <a:cs typeface="Times New Roman" pitchFamily="18" charset="0"/>
              </a:rPr>
              <a:t> on ground,</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battell</a:t>
            </a:r>
            <a:r>
              <a:rPr lang="en-US" sz="2000" dirty="0" smtClean="0">
                <a:latin typeface="Times New Roman" pitchFamily="18" charset="0"/>
                <a:cs typeface="Times New Roman" pitchFamily="18" charset="0"/>
              </a:rPr>
              <a:t> made the </a:t>
            </a:r>
            <a:r>
              <a:rPr lang="en-US" sz="2000" dirty="0" err="1" smtClean="0">
                <a:latin typeface="Times New Roman" pitchFamily="18" charset="0"/>
                <a:cs typeface="Times New Roman" pitchFamily="18" charset="0"/>
              </a:rPr>
              <a:t>dreddest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daungerous</a:t>
            </a:r>
            <a:r>
              <a:rPr lang="en-US" sz="2000" dirty="0" smtClean="0">
                <a:latin typeface="Times New Roman" pitchFamily="18" charset="0"/>
                <a:cs typeface="Times New Roman" pitchFamily="18" charset="0"/>
              </a:rPr>
              <a:t>,</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That </a:t>
            </a:r>
            <a:r>
              <a:rPr lang="en-US" sz="2000" dirty="0" err="1" smtClean="0">
                <a:latin typeface="Times New Roman" pitchFamily="18" charset="0"/>
                <a:cs typeface="Times New Roman" pitchFamily="18" charset="0"/>
              </a:rPr>
              <a:t>euer</a:t>
            </a:r>
            <a:r>
              <a:rPr lang="en-US" sz="2000" dirty="0" smtClean="0">
                <a:latin typeface="Times New Roman" pitchFamily="18" charset="0"/>
                <a:cs typeface="Times New Roman" pitchFamily="18" charset="0"/>
              </a:rPr>
              <a:t> shrilling trumpet did resound;</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Though now their acts be no where to be found,</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As </a:t>
            </a:r>
            <a:r>
              <a:rPr lang="en-US" sz="2000" b="1" dirty="0" smtClean="0">
                <a:latin typeface="Times New Roman" pitchFamily="18" charset="0"/>
                <a:cs typeface="Times New Roman" pitchFamily="18" charset="0"/>
              </a:rPr>
              <a:t>that </a:t>
            </a:r>
            <a:r>
              <a:rPr lang="en-US" sz="2000" b="1" dirty="0" err="1" smtClean="0">
                <a:latin typeface="Times New Roman" pitchFamily="18" charset="0"/>
                <a:cs typeface="Times New Roman" pitchFamily="18" charset="0"/>
              </a:rPr>
              <a:t>renowmed</a:t>
            </a:r>
            <a:r>
              <a:rPr lang="en-US" sz="2000" b="1" dirty="0" smtClean="0">
                <a:latin typeface="Times New Roman" pitchFamily="18" charset="0"/>
                <a:cs typeface="Times New Roman" pitchFamily="18" charset="0"/>
              </a:rPr>
              <a:t> Poet</a:t>
            </a:r>
            <a:r>
              <a:rPr lang="en-US" sz="2000" dirty="0" smtClean="0">
                <a:latin typeface="Times New Roman" pitchFamily="18" charset="0"/>
                <a:cs typeface="Times New Roman" pitchFamily="18" charset="0"/>
              </a:rPr>
              <a:t> them </a:t>
            </a:r>
            <a:r>
              <a:rPr lang="en-US" sz="2000" dirty="0" err="1" smtClean="0">
                <a:latin typeface="Times New Roman" pitchFamily="18" charset="0"/>
                <a:cs typeface="Times New Roman" pitchFamily="18" charset="0"/>
              </a:rPr>
              <a:t>compyled</a:t>
            </a:r>
            <a:r>
              <a:rPr lang="en-US" sz="2000" dirty="0" smtClean="0">
                <a:latin typeface="Times New Roman" pitchFamily="18" charset="0"/>
                <a:cs typeface="Times New Roman" pitchFamily="18" charset="0"/>
              </a:rPr>
              <a:t>,</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With warlike numbers and </a:t>
            </a:r>
            <a:r>
              <a:rPr lang="en-US" sz="2000" dirty="0" err="1" smtClean="0">
                <a:latin typeface="Times New Roman" pitchFamily="18" charset="0"/>
                <a:cs typeface="Times New Roman" pitchFamily="18" charset="0"/>
              </a:rPr>
              <a:t>Heroicke</a:t>
            </a:r>
            <a:r>
              <a:rPr lang="en-US" sz="2000" dirty="0" smtClean="0">
                <a:latin typeface="Times New Roman" pitchFamily="18" charset="0"/>
                <a:cs typeface="Times New Roman" pitchFamily="18" charset="0"/>
              </a:rPr>
              <a:t> sound,</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Dan Chaucer, well of English </a:t>
            </a:r>
            <a:r>
              <a:rPr lang="en-US" sz="2000" b="1" dirty="0" err="1" smtClean="0">
                <a:latin typeface="Times New Roman" pitchFamily="18" charset="0"/>
                <a:cs typeface="Times New Roman" pitchFamily="18" charset="0"/>
              </a:rPr>
              <a:t>vndefyled</a:t>
            </a:r>
            <a:r>
              <a:rPr lang="en-US" sz="2000" b="1" dirty="0" smtClean="0">
                <a:latin typeface="Times New Roman" pitchFamily="18" charset="0"/>
                <a:cs typeface="Times New Roman" pitchFamily="18" charset="0"/>
              </a:rPr>
              <a:t>,</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On Fames </a:t>
            </a:r>
            <a:r>
              <a:rPr lang="en-US" sz="2000" b="1" dirty="0" err="1" smtClean="0">
                <a:latin typeface="Times New Roman" pitchFamily="18" charset="0"/>
                <a:cs typeface="Times New Roman" pitchFamily="18" charset="0"/>
              </a:rPr>
              <a:t>eternall</a:t>
            </a:r>
            <a:r>
              <a:rPr lang="en-US" sz="2000" b="1" dirty="0" smtClean="0">
                <a:latin typeface="Times New Roman" pitchFamily="18" charset="0"/>
                <a:cs typeface="Times New Roman" pitchFamily="18" charset="0"/>
              </a:rPr>
              <a:t> beadroll </a:t>
            </a:r>
            <a:r>
              <a:rPr lang="en-US" sz="2000" b="1" dirty="0" err="1" smtClean="0">
                <a:latin typeface="Times New Roman" pitchFamily="18" charset="0"/>
                <a:cs typeface="Times New Roman" pitchFamily="18" charset="0"/>
              </a:rPr>
              <a:t>worthie</a:t>
            </a:r>
            <a:r>
              <a:rPr lang="en-US" sz="2000" b="1" dirty="0" smtClean="0">
                <a:latin typeface="Times New Roman" pitchFamily="18" charset="0"/>
                <a:cs typeface="Times New Roman" pitchFamily="18" charset="0"/>
              </a:rPr>
              <a:t> to be </a:t>
            </a:r>
            <a:r>
              <a:rPr lang="en-US" sz="2000" b="1" dirty="0" err="1" smtClean="0">
                <a:latin typeface="Times New Roman" pitchFamily="18" charset="0"/>
                <a:cs typeface="Times New Roman" pitchFamily="18" charset="0"/>
              </a:rPr>
              <a:t>fyled</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But wicked Time that all good thoughts doth waste,</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And </a:t>
            </a:r>
            <a:r>
              <a:rPr lang="en-US" sz="2000" b="1" dirty="0" err="1" smtClean="0">
                <a:latin typeface="Times New Roman" pitchFamily="18" charset="0"/>
                <a:cs typeface="Times New Roman" pitchFamily="18" charset="0"/>
              </a:rPr>
              <a:t>workes</a:t>
            </a:r>
            <a:r>
              <a:rPr lang="en-US" sz="2000" b="1" dirty="0" smtClean="0">
                <a:latin typeface="Times New Roman" pitchFamily="18" charset="0"/>
                <a:cs typeface="Times New Roman" pitchFamily="18" charset="0"/>
              </a:rPr>
              <a:t> of noblest wits to </a:t>
            </a:r>
            <a:r>
              <a:rPr lang="en-US" sz="2000" b="1" dirty="0" err="1" smtClean="0">
                <a:latin typeface="Times New Roman" pitchFamily="18" charset="0"/>
                <a:cs typeface="Times New Roman" pitchFamily="18" charset="0"/>
              </a:rPr>
              <a:t>nought</a:t>
            </a:r>
            <a:r>
              <a:rPr lang="en-US" sz="2000" b="1" dirty="0" smtClean="0">
                <a:latin typeface="Times New Roman" pitchFamily="18" charset="0"/>
                <a:cs typeface="Times New Roman" pitchFamily="18" charset="0"/>
              </a:rPr>
              <a:t> out </a:t>
            </a:r>
            <a:r>
              <a:rPr lang="en-US" sz="2000" b="1" dirty="0" err="1" smtClean="0">
                <a:latin typeface="Times New Roman" pitchFamily="18" charset="0"/>
                <a:cs typeface="Times New Roman" pitchFamily="18" charset="0"/>
              </a:rPr>
              <a:t>weare</a:t>
            </a:r>
            <a:r>
              <a:rPr lang="en-US" sz="2000" b="1" dirty="0" smtClean="0">
                <a:latin typeface="Times New Roman" pitchFamily="18" charset="0"/>
                <a:cs typeface="Times New Roman" pitchFamily="18" charset="0"/>
              </a:rPr>
              <a:t>,</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That famous </a:t>
            </a:r>
            <a:r>
              <a:rPr lang="en-US" sz="2000" b="1" dirty="0" err="1" smtClean="0">
                <a:latin typeface="Times New Roman" pitchFamily="18" charset="0"/>
                <a:cs typeface="Times New Roman" pitchFamily="18" charset="0"/>
              </a:rPr>
              <a:t>moniment</a:t>
            </a:r>
            <a:r>
              <a:rPr lang="en-US" sz="2000" b="1" dirty="0" smtClean="0">
                <a:latin typeface="Times New Roman" pitchFamily="18" charset="0"/>
                <a:cs typeface="Times New Roman" pitchFamily="18" charset="0"/>
              </a:rPr>
              <a:t> hath quite </a:t>
            </a:r>
            <a:r>
              <a:rPr lang="en-US" sz="2000" b="1" dirty="0" err="1" smtClean="0">
                <a:latin typeface="Times New Roman" pitchFamily="18" charset="0"/>
                <a:cs typeface="Times New Roman" pitchFamily="18" charset="0"/>
              </a:rPr>
              <a:t>defaste</a:t>
            </a:r>
            <a:r>
              <a:rPr lang="en-US" sz="2000" b="1" dirty="0" smtClean="0">
                <a:latin typeface="Times New Roman" pitchFamily="18" charset="0"/>
                <a:cs typeface="Times New Roman" pitchFamily="18" charset="0"/>
              </a:rPr>
              <a:t>,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And </a:t>
            </a:r>
            <a:r>
              <a:rPr lang="en-US" sz="2000" b="1" dirty="0" err="1" smtClean="0">
                <a:latin typeface="Times New Roman" pitchFamily="18" charset="0"/>
                <a:cs typeface="Times New Roman" pitchFamily="18" charset="0"/>
              </a:rPr>
              <a:t>robd</a:t>
            </a:r>
            <a:r>
              <a:rPr lang="en-US" sz="2000" b="1" dirty="0" smtClean="0">
                <a:latin typeface="Times New Roman" pitchFamily="18" charset="0"/>
                <a:cs typeface="Times New Roman" pitchFamily="18" charset="0"/>
              </a:rPr>
              <a:t> the world of </a:t>
            </a:r>
            <a:r>
              <a:rPr lang="en-US" sz="2000" b="1" dirty="0" err="1" smtClean="0">
                <a:latin typeface="Times New Roman" pitchFamily="18" charset="0"/>
                <a:cs typeface="Times New Roman" pitchFamily="18" charset="0"/>
              </a:rPr>
              <a:t>threasure</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endlesse</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deare</a:t>
            </a:r>
            <a:r>
              <a:rPr lang="en-US" sz="2000" b="1" dirty="0" smtClean="0">
                <a:latin typeface="Times New Roman" pitchFamily="18" charset="0"/>
                <a:cs typeface="Times New Roman" pitchFamily="18" charset="0"/>
              </a:rPr>
              <a:t>,</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The which mote </a:t>
            </a:r>
            <a:r>
              <a:rPr lang="en-US" sz="2000" b="1" dirty="0" err="1" smtClean="0">
                <a:latin typeface="Times New Roman" pitchFamily="18" charset="0"/>
                <a:cs typeface="Times New Roman" pitchFamily="18" charset="0"/>
              </a:rPr>
              <a:t>haue</a:t>
            </a:r>
            <a:r>
              <a:rPr lang="en-US" sz="2000" b="1" dirty="0" smtClean="0">
                <a:latin typeface="Times New Roman" pitchFamily="18" charset="0"/>
                <a:cs typeface="Times New Roman" pitchFamily="18" charset="0"/>
              </a:rPr>
              <a:t> enriched all </a:t>
            </a:r>
            <a:r>
              <a:rPr lang="en-US" sz="2000" b="1" dirty="0" err="1" smtClean="0">
                <a:latin typeface="Times New Roman" pitchFamily="18" charset="0"/>
                <a:cs typeface="Times New Roman" pitchFamily="18" charset="0"/>
              </a:rPr>
              <a:t>vs</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heare</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O cursed </a:t>
            </a:r>
            <a:r>
              <a:rPr lang="en-US" sz="2000" dirty="0" err="1" smtClean="0">
                <a:latin typeface="Times New Roman" pitchFamily="18" charset="0"/>
                <a:cs typeface="Times New Roman" pitchFamily="18" charset="0"/>
              </a:rPr>
              <a:t>Eld</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cankerworme</a:t>
            </a:r>
            <a:r>
              <a:rPr lang="en-US" sz="2000" dirty="0" smtClean="0">
                <a:latin typeface="Times New Roman" pitchFamily="18" charset="0"/>
                <a:cs typeface="Times New Roman" pitchFamily="18" charset="0"/>
              </a:rPr>
              <a:t> of writs,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How may these rimes, so rude as doth </a:t>
            </a:r>
            <a:r>
              <a:rPr lang="en-US" sz="2000" dirty="0" err="1" smtClean="0">
                <a:latin typeface="Times New Roman" pitchFamily="18" charset="0"/>
                <a:cs typeface="Times New Roman" pitchFamily="18" charset="0"/>
              </a:rPr>
              <a:t>appeare</a:t>
            </a:r>
            <a:r>
              <a:rPr lang="en-US" sz="2000" dirty="0" smtClean="0">
                <a:latin typeface="Times New Roman" pitchFamily="18" charset="0"/>
                <a:cs typeface="Times New Roman" pitchFamily="18" charset="0"/>
              </a:rPr>
              <a:t>,</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Hope to endure, </a:t>
            </a:r>
            <a:r>
              <a:rPr lang="en-US" sz="2000" b="1" dirty="0" err="1" smtClean="0">
                <a:latin typeface="Times New Roman" pitchFamily="18" charset="0"/>
                <a:cs typeface="Times New Roman" pitchFamily="18" charset="0"/>
              </a:rPr>
              <a:t>sith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workes</a:t>
            </a:r>
            <a:r>
              <a:rPr lang="en-US" sz="2000" b="1" dirty="0" smtClean="0">
                <a:latin typeface="Times New Roman" pitchFamily="18" charset="0"/>
                <a:cs typeface="Times New Roman" pitchFamily="18" charset="0"/>
              </a:rPr>
              <a:t> of </a:t>
            </a:r>
            <a:r>
              <a:rPr lang="en-US" sz="2000" b="1" dirty="0" err="1" smtClean="0">
                <a:latin typeface="Times New Roman" pitchFamily="18" charset="0"/>
                <a:cs typeface="Times New Roman" pitchFamily="18" charset="0"/>
              </a:rPr>
              <a:t>heauenly</a:t>
            </a:r>
            <a:r>
              <a:rPr lang="en-US" sz="2000" b="1" dirty="0" smtClean="0">
                <a:latin typeface="Times New Roman" pitchFamily="18" charset="0"/>
                <a:cs typeface="Times New Roman" pitchFamily="18" charset="0"/>
              </a:rPr>
              <a:t> wits</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Are quite </a:t>
            </a:r>
            <a:r>
              <a:rPr lang="en-US" sz="2000" b="1" dirty="0" err="1" smtClean="0">
                <a:latin typeface="Times New Roman" pitchFamily="18" charset="0"/>
                <a:cs typeface="Times New Roman" pitchFamily="18" charset="0"/>
              </a:rPr>
              <a:t>deuourd</a:t>
            </a:r>
            <a:r>
              <a:rPr lang="en-US" sz="2000" b="1" dirty="0" smtClean="0">
                <a:latin typeface="Times New Roman" pitchFamily="18" charset="0"/>
                <a:cs typeface="Times New Roman" pitchFamily="18" charset="0"/>
              </a:rPr>
              <a:t>, and brought to </a:t>
            </a:r>
            <a:r>
              <a:rPr lang="en-US" sz="2000" b="1" dirty="0" err="1" smtClean="0">
                <a:latin typeface="Times New Roman" pitchFamily="18" charset="0"/>
                <a:cs typeface="Times New Roman" pitchFamily="18" charset="0"/>
              </a:rPr>
              <a:t>nought</a:t>
            </a:r>
            <a:r>
              <a:rPr lang="en-US" sz="2000" b="1" dirty="0" smtClean="0">
                <a:latin typeface="Times New Roman" pitchFamily="18" charset="0"/>
                <a:cs typeface="Times New Roman" pitchFamily="18" charset="0"/>
              </a:rPr>
              <a:t> by little bits?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mn-lt"/>
              </a:rPr>
              <a:t>Spenser’s Tomb Verses</a:t>
            </a:r>
            <a:endParaRPr lang="en-US" sz="3200" dirty="0">
              <a:latin typeface="+mn-lt"/>
            </a:endParaRPr>
          </a:p>
        </p:txBody>
      </p:sp>
      <p:sp>
        <p:nvSpPr>
          <p:cNvPr id="3" name="Content Placeholder 2"/>
          <p:cNvSpPr>
            <a:spLocks noGrp="1"/>
          </p:cNvSpPr>
          <p:nvPr>
            <p:ph idx="1"/>
          </p:nvPr>
        </p:nvSpPr>
        <p:spPr>
          <a:xfrm>
            <a:off x="304800" y="1371600"/>
            <a:ext cx="8382000" cy="4906963"/>
          </a:xfrm>
        </p:spPr>
        <p:txBody>
          <a:bodyPr>
            <a:normAutofit fontScale="40000" lnSpcReduction="20000"/>
          </a:bodyPr>
          <a:lstStyle/>
          <a:p>
            <a:pPr>
              <a:buNone/>
            </a:pPr>
            <a:r>
              <a:rPr lang="en-US" sz="5000" dirty="0" smtClean="0"/>
              <a:t>Hic </a:t>
            </a:r>
            <a:r>
              <a:rPr lang="en-US" sz="5000" dirty="0" err="1" smtClean="0"/>
              <a:t>prope</a:t>
            </a:r>
            <a:r>
              <a:rPr lang="en-US" sz="5000" dirty="0" smtClean="0"/>
              <a:t> </a:t>
            </a:r>
            <a:r>
              <a:rPr lang="en-US" sz="5000" dirty="0" err="1" smtClean="0"/>
              <a:t>Chaucerum</a:t>
            </a:r>
            <a:r>
              <a:rPr lang="en-US" sz="5000" dirty="0" smtClean="0"/>
              <a:t> </a:t>
            </a:r>
            <a:r>
              <a:rPr lang="en-US" sz="5000" dirty="0" err="1" smtClean="0"/>
              <a:t>situs</a:t>
            </a:r>
            <a:r>
              <a:rPr lang="en-US" sz="5000" dirty="0" smtClean="0"/>
              <a:t> </a:t>
            </a:r>
            <a:r>
              <a:rPr lang="en-US" sz="5000" dirty="0" err="1" smtClean="0"/>
              <a:t>est</a:t>
            </a:r>
            <a:r>
              <a:rPr lang="en-US" sz="5000" dirty="0" smtClean="0"/>
              <a:t> </a:t>
            </a:r>
            <a:r>
              <a:rPr lang="en-US" sz="5000" dirty="0" err="1" smtClean="0"/>
              <a:t>Spenserius</a:t>
            </a:r>
            <a:r>
              <a:rPr lang="en-US" sz="5000" dirty="0" smtClean="0"/>
              <a:t>, </a:t>
            </a:r>
            <a:r>
              <a:rPr lang="en-US" sz="5000" dirty="0" err="1" smtClean="0"/>
              <a:t>illi</a:t>
            </a:r>
            <a:r>
              <a:rPr lang="en-US" sz="5000" dirty="0" smtClean="0"/>
              <a:t> </a:t>
            </a:r>
          </a:p>
          <a:p>
            <a:pPr>
              <a:buNone/>
            </a:pPr>
            <a:r>
              <a:rPr lang="en-US" sz="5000" dirty="0" err="1" smtClean="0"/>
              <a:t>Proximus</a:t>
            </a:r>
            <a:r>
              <a:rPr lang="en-US" sz="5000" dirty="0" smtClean="0"/>
              <a:t> </a:t>
            </a:r>
            <a:r>
              <a:rPr lang="en-US" sz="5000" dirty="0" err="1" smtClean="0"/>
              <a:t>ingenio</a:t>
            </a:r>
            <a:r>
              <a:rPr lang="en-US" sz="5000" dirty="0" smtClean="0"/>
              <a:t> </a:t>
            </a:r>
            <a:r>
              <a:rPr lang="en-US" sz="5000" dirty="0" err="1" smtClean="0"/>
              <a:t>proximus</a:t>
            </a:r>
            <a:r>
              <a:rPr lang="en-US" sz="5000" dirty="0" smtClean="0"/>
              <a:t> </a:t>
            </a:r>
            <a:r>
              <a:rPr lang="en-US" sz="5000" dirty="0" err="1" smtClean="0"/>
              <a:t>ut</a:t>
            </a:r>
            <a:r>
              <a:rPr lang="en-US" sz="5000" dirty="0" smtClean="0"/>
              <a:t> </a:t>
            </a:r>
            <a:r>
              <a:rPr lang="en-US" sz="5000" dirty="0" err="1" smtClean="0"/>
              <a:t>tumulo</a:t>
            </a:r>
            <a:r>
              <a:rPr lang="en-US" sz="5000" dirty="0" smtClean="0"/>
              <a:t>.</a:t>
            </a:r>
          </a:p>
          <a:p>
            <a:pPr>
              <a:buNone/>
            </a:pPr>
            <a:r>
              <a:rPr lang="en-US" sz="5000" dirty="0" smtClean="0"/>
              <a:t> </a:t>
            </a:r>
          </a:p>
          <a:p>
            <a:pPr>
              <a:buNone/>
            </a:pPr>
            <a:r>
              <a:rPr lang="en-US" sz="5000" dirty="0" smtClean="0"/>
              <a:t>Hic </a:t>
            </a:r>
            <a:r>
              <a:rPr lang="en-US" sz="5000" dirty="0" err="1" smtClean="0"/>
              <a:t>prope</a:t>
            </a:r>
            <a:r>
              <a:rPr lang="en-US" sz="5000" dirty="0" smtClean="0"/>
              <a:t> </a:t>
            </a:r>
            <a:r>
              <a:rPr lang="en-US" sz="5000" dirty="0" err="1" smtClean="0"/>
              <a:t>Chaucerum</a:t>
            </a:r>
            <a:r>
              <a:rPr lang="en-US" sz="5000" dirty="0" smtClean="0"/>
              <a:t>, </a:t>
            </a:r>
            <a:r>
              <a:rPr lang="en-US" sz="5000" dirty="0" err="1" smtClean="0"/>
              <a:t>Spensere</a:t>
            </a:r>
            <a:r>
              <a:rPr lang="en-US" sz="5000" dirty="0" smtClean="0"/>
              <a:t> </a:t>
            </a:r>
            <a:r>
              <a:rPr lang="en-US" sz="5000" dirty="0" err="1" smtClean="0"/>
              <a:t>poeta</a:t>
            </a:r>
            <a:r>
              <a:rPr lang="en-US" sz="5000" dirty="0" smtClean="0"/>
              <a:t>, </a:t>
            </a:r>
            <a:r>
              <a:rPr lang="en-US" sz="5000" dirty="0" err="1" smtClean="0"/>
              <a:t>poetam</a:t>
            </a:r>
            <a:r>
              <a:rPr lang="en-US" sz="5000" dirty="0" smtClean="0"/>
              <a:t> </a:t>
            </a:r>
          </a:p>
          <a:p>
            <a:pPr>
              <a:buNone/>
            </a:pPr>
            <a:r>
              <a:rPr lang="en-US" sz="5000" dirty="0" err="1" smtClean="0"/>
              <a:t>Conderis</a:t>
            </a:r>
            <a:r>
              <a:rPr lang="en-US" sz="5000" dirty="0" smtClean="0"/>
              <a:t>, et </a:t>
            </a:r>
            <a:r>
              <a:rPr lang="en-US" sz="5000" dirty="0" err="1" smtClean="0"/>
              <a:t>versu</a:t>
            </a:r>
            <a:r>
              <a:rPr lang="en-US" sz="5000" dirty="0" smtClean="0"/>
              <a:t> quam </a:t>
            </a:r>
            <a:r>
              <a:rPr lang="en-US" sz="5000" dirty="0" err="1" smtClean="0"/>
              <a:t>tumulo</a:t>
            </a:r>
            <a:r>
              <a:rPr lang="en-US" sz="5000" dirty="0" smtClean="0"/>
              <a:t> </a:t>
            </a:r>
            <a:r>
              <a:rPr lang="en-US" sz="5000" dirty="0" err="1" smtClean="0"/>
              <a:t>propior</a:t>
            </a:r>
            <a:r>
              <a:rPr lang="en-US" sz="5000" dirty="0" smtClean="0"/>
              <a:t>. </a:t>
            </a:r>
          </a:p>
          <a:p>
            <a:pPr>
              <a:buNone/>
            </a:pPr>
            <a:r>
              <a:rPr lang="en-US" sz="5000" dirty="0" err="1" smtClean="0"/>
              <a:t>Anglica</a:t>
            </a:r>
            <a:r>
              <a:rPr lang="en-US" sz="5000" dirty="0" smtClean="0"/>
              <a:t>, </a:t>
            </a:r>
            <a:r>
              <a:rPr lang="en-US" sz="5000" dirty="0" err="1" smtClean="0"/>
              <a:t>te</a:t>
            </a:r>
            <a:r>
              <a:rPr lang="en-US" sz="5000" dirty="0" smtClean="0"/>
              <a:t> vivo, </a:t>
            </a:r>
            <a:r>
              <a:rPr lang="en-US" sz="5000" dirty="0" err="1" smtClean="0"/>
              <a:t>vixit</a:t>
            </a:r>
            <a:r>
              <a:rPr lang="en-US" sz="5000" dirty="0" smtClean="0"/>
              <a:t> </a:t>
            </a:r>
            <a:r>
              <a:rPr lang="en-US" sz="5000" dirty="0" err="1" smtClean="0"/>
              <a:t>plausitque</a:t>
            </a:r>
            <a:r>
              <a:rPr lang="en-US" sz="5000" dirty="0" smtClean="0"/>
              <a:t> </a:t>
            </a:r>
            <a:r>
              <a:rPr lang="en-US" sz="5000" dirty="0" err="1" smtClean="0"/>
              <a:t>poesis</a:t>
            </a:r>
            <a:r>
              <a:rPr lang="en-US" sz="5000" dirty="0" smtClean="0"/>
              <a:t>; </a:t>
            </a:r>
          </a:p>
          <a:p>
            <a:pPr>
              <a:buNone/>
            </a:pPr>
            <a:endParaRPr lang="en-US" sz="5000" dirty="0" smtClean="0"/>
          </a:p>
          <a:p>
            <a:pPr>
              <a:buNone/>
            </a:pPr>
            <a:endParaRPr lang="en-US" sz="5000" dirty="0" smtClean="0"/>
          </a:p>
          <a:p>
            <a:pPr>
              <a:buNone/>
            </a:pPr>
            <a:r>
              <a:rPr lang="en-US" sz="5000" dirty="0" smtClean="0"/>
              <a:t>Here nigh to Chaucer Spenser lies; to whom </a:t>
            </a:r>
          </a:p>
          <a:p>
            <a:pPr>
              <a:buNone/>
            </a:pPr>
            <a:r>
              <a:rPr lang="en-US" sz="5000" dirty="0" smtClean="0"/>
              <a:t>In genius next he was, as now in tomb.</a:t>
            </a:r>
          </a:p>
          <a:p>
            <a:pPr>
              <a:buNone/>
            </a:pPr>
            <a:r>
              <a:rPr lang="en-US" sz="5000" dirty="0" smtClean="0"/>
              <a:t> </a:t>
            </a:r>
          </a:p>
          <a:p>
            <a:pPr>
              <a:buNone/>
            </a:pPr>
            <a:r>
              <a:rPr lang="en-US" sz="5000" dirty="0" smtClean="0"/>
              <a:t>Here nigh to Chaucer, Spenser, stands thy hearse,</a:t>
            </a:r>
          </a:p>
          <a:p>
            <a:pPr>
              <a:buNone/>
            </a:pPr>
            <a:r>
              <a:rPr lang="en-US" sz="5000" dirty="0" smtClean="0"/>
              <a:t>Still nearer </a:t>
            </a:r>
            <a:r>
              <a:rPr lang="en-US" sz="5000" dirty="0" err="1" smtClean="0"/>
              <a:t>standst</a:t>
            </a:r>
            <a:r>
              <a:rPr lang="en-US" sz="5000" dirty="0" smtClean="0"/>
              <a:t> thou to him in thy verse. </a:t>
            </a:r>
          </a:p>
          <a:p>
            <a:pPr>
              <a:buNone/>
            </a:pPr>
            <a:r>
              <a:rPr lang="en-US" sz="5000" dirty="0" smtClean="0"/>
              <a:t>Whilst thou didst live, lived English poetry; </a:t>
            </a:r>
          </a:p>
          <a:p>
            <a:pPr>
              <a:buNone/>
            </a:pPr>
            <a:r>
              <a:rPr lang="en-US" sz="5000" dirty="0" smtClean="0"/>
              <a:t>Now thou art dead, it fears that it shall die.</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Times New Roman" pitchFamily="18" charset="0"/>
                <a:cs typeface="Times New Roman" pitchFamily="18" charset="0"/>
              </a:rPr>
              <a:t>Spenser, Edmund.  The Works of that Famous English Poet, Mr. Edmund Spenser.  London: by Henry Hills for Jonathan Edwin, 1679.</a:t>
            </a:r>
            <a:endParaRPr lang="en-US" sz="2400" dirty="0"/>
          </a:p>
        </p:txBody>
      </p:sp>
      <p:pic>
        <p:nvPicPr>
          <p:cNvPr id="4" name="Content Placeholder 3" descr="Spenser Works 1679 Title Page FP Tomb Engraving w-inscription and 1st Vita.jpg"/>
          <p:cNvPicPr>
            <a:picLocks noGrp="1" noChangeAspect="1"/>
          </p:cNvPicPr>
          <p:nvPr>
            <p:ph idx="1"/>
          </p:nvPr>
        </p:nvPicPr>
        <p:blipFill>
          <a:blip r:embed="rId2" cstate="print"/>
          <a:stretch>
            <a:fillRect/>
          </a:stretch>
        </p:blipFill>
        <p:spPr>
          <a:xfrm>
            <a:off x="1143000" y="1447799"/>
            <a:ext cx="7086600" cy="5208651"/>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400" dirty="0" smtClean="0">
                <a:latin typeface="Times New Roman" pitchFamily="18" charset="0"/>
                <a:cs typeface="Times New Roman" pitchFamily="18" charset="0"/>
              </a:rPr>
              <a:t>Does your library’s rare book collection contain a 1532-1598 Chaucer?  Please email asanders@goucher.edu</a:t>
            </a:r>
            <a:endParaRPr lang="en-US" sz="2400" dirty="0">
              <a:latin typeface="Times New Roman" pitchFamily="18" charset="0"/>
              <a:cs typeface="Times New Roman" pitchFamily="18" charset="0"/>
            </a:endParaRPr>
          </a:p>
        </p:txBody>
      </p:sp>
      <p:pic>
        <p:nvPicPr>
          <p:cNvPr id="14" name="Picture 13" descr="Dane Huntington Kele 1550 epitaph.jpg"/>
          <p:cNvPicPr>
            <a:picLocks noChangeAspect="1"/>
          </p:cNvPicPr>
          <p:nvPr/>
        </p:nvPicPr>
        <p:blipFill>
          <a:blip r:embed="rId2" cstate="print"/>
          <a:stretch>
            <a:fillRect/>
          </a:stretch>
        </p:blipFill>
        <p:spPr>
          <a:xfrm>
            <a:off x="457200" y="1600200"/>
            <a:ext cx="3581400" cy="2029460"/>
          </a:xfrm>
          <a:prstGeom prst="rect">
            <a:avLst/>
          </a:prstGeom>
        </p:spPr>
      </p:pic>
      <p:pic>
        <p:nvPicPr>
          <p:cNvPr id="17" name="Content Placeholder 16" descr="Gillespie UTA Stow 1561 epitaph cropped.jpg"/>
          <p:cNvPicPr>
            <a:picLocks noGrp="1" noChangeAspect="1"/>
          </p:cNvPicPr>
          <p:nvPr>
            <p:ph sz="half" idx="1"/>
          </p:nvPr>
        </p:nvPicPr>
        <p:blipFill>
          <a:blip r:embed="rId3" cstate="print"/>
          <a:stretch>
            <a:fillRect/>
          </a:stretch>
        </p:blipFill>
        <p:spPr>
          <a:xfrm>
            <a:off x="5334000" y="4800599"/>
            <a:ext cx="2286000" cy="1844319"/>
          </a:xfrm>
        </p:spPr>
      </p:pic>
      <p:pic>
        <p:nvPicPr>
          <p:cNvPr id="21" name="Picture 20" descr="B copy colophon epi retake2 cropped.jpg"/>
          <p:cNvPicPr>
            <a:picLocks noChangeAspect="1"/>
          </p:cNvPicPr>
          <p:nvPr/>
        </p:nvPicPr>
        <p:blipFill>
          <a:blip r:embed="rId4" cstate="print"/>
          <a:stretch>
            <a:fillRect/>
          </a:stretch>
        </p:blipFill>
        <p:spPr>
          <a:xfrm>
            <a:off x="5334000" y="1447800"/>
            <a:ext cx="2662067" cy="3276600"/>
          </a:xfrm>
          <a:prstGeom prst="rect">
            <a:avLst/>
          </a:prstGeom>
        </p:spPr>
      </p:pic>
      <p:pic>
        <p:nvPicPr>
          <p:cNvPr id="23" name="Picture 22" descr="A copy epitaph whole retake clrcor cropped.JPG"/>
          <p:cNvPicPr>
            <a:picLocks noChangeAspect="1"/>
          </p:cNvPicPr>
          <p:nvPr/>
        </p:nvPicPr>
        <p:blipFill>
          <a:blip r:embed="rId5" cstate="print"/>
          <a:stretch>
            <a:fillRect/>
          </a:stretch>
        </p:blipFill>
        <p:spPr>
          <a:xfrm>
            <a:off x="457200" y="3429000"/>
            <a:ext cx="3808766" cy="3276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i="1" dirty="0">
                <a:latin typeface="Times New Roman" pitchFamily="18" charset="0"/>
                <a:cs typeface="Times New Roman" pitchFamily="18" charset="0"/>
              </a:rPr>
              <a:t>The </a:t>
            </a:r>
            <a:r>
              <a:rPr lang="en-US" sz="1800" i="1" dirty="0" err="1">
                <a:latin typeface="Times New Roman" pitchFamily="18" charset="0"/>
                <a:cs typeface="Times New Roman" pitchFamily="18" charset="0"/>
              </a:rPr>
              <a:t>Workes</a:t>
            </a:r>
            <a:r>
              <a:rPr lang="en-US" sz="1800" i="1" dirty="0">
                <a:latin typeface="Times New Roman" pitchFamily="18" charset="0"/>
                <a:cs typeface="Times New Roman" pitchFamily="18" charset="0"/>
              </a:rPr>
              <a:t> of </a:t>
            </a:r>
            <a:r>
              <a:rPr lang="en-US" sz="1800" i="1" dirty="0" err="1">
                <a:latin typeface="Times New Roman" pitchFamily="18" charset="0"/>
                <a:cs typeface="Times New Roman" pitchFamily="18" charset="0"/>
              </a:rPr>
              <a:t>Geffrey</a:t>
            </a:r>
            <a:r>
              <a:rPr lang="en-US" sz="1800" i="1" dirty="0">
                <a:latin typeface="Times New Roman" pitchFamily="18" charset="0"/>
                <a:cs typeface="Times New Roman" pitchFamily="18" charset="0"/>
              </a:rPr>
              <a:t> Chaucer, </a:t>
            </a:r>
            <a:r>
              <a:rPr lang="en-US" sz="1800" i="1" dirty="0" err="1">
                <a:latin typeface="Times New Roman" pitchFamily="18" charset="0"/>
                <a:cs typeface="Times New Roman" pitchFamily="18" charset="0"/>
              </a:rPr>
              <a:t>newlie</a:t>
            </a:r>
            <a:r>
              <a:rPr lang="en-US" sz="1800" i="1" dirty="0">
                <a:latin typeface="Times New Roman" pitchFamily="18" charset="0"/>
                <a:cs typeface="Times New Roman" pitchFamily="18" charset="0"/>
              </a:rPr>
              <a:t> printed, with </a:t>
            </a:r>
            <a:r>
              <a:rPr lang="en-US" sz="1800" i="1" dirty="0" err="1">
                <a:latin typeface="Times New Roman" pitchFamily="18" charset="0"/>
                <a:cs typeface="Times New Roman" pitchFamily="18" charset="0"/>
              </a:rPr>
              <a:t>diuers</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addicions</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whiche</a:t>
            </a:r>
            <a:r>
              <a:rPr lang="en-US" sz="1800" i="1" dirty="0">
                <a:latin typeface="Times New Roman" pitchFamily="18" charset="0"/>
                <a:cs typeface="Times New Roman" pitchFamily="18" charset="0"/>
              </a:rPr>
              <a:t> were </a:t>
            </a:r>
            <a:r>
              <a:rPr lang="en-US" sz="1800" i="1" dirty="0" err="1">
                <a:latin typeface="Times New Roman" pitchFamily="18" charset="0"/>
                <a:cs typeface="Times New Roman" pitchFamily="18" charset="0"/>
              </a:rPr>
              <a:t>neuer</a:t>
            </a:r>
            <a:r>
              <a:rPr lang="en-US" sz="1800" i="1" dirty="0">
                <a:latin typeface="Times New Roman" pitchFamily="18" charset="0"/>
                <a:cs typeface="Times New Roman" pitchFamily="18" charset="0"/>
              </a:rPr>
              <a:t> in print before; with the siege and destruction of the worthy </a:t>
            </a:r>
            <a:r>
              <a:rPr lang="en-US" sz="1800" i="1" dirty="0" err="1">
                <a:latin typeface="Times New Roman" pitchFamily="18" charset="0"/>
                <a:cs typeface="Times New Roman" pitchFamily="18" charset="0"/>
              </a:rPr>
              <a:t>Citee</a:t>
            </a:r>
            <a:r>
              <a:rPr lang="en-US" sz="1800" i="1" dirty="0">
                <a:latin typeface="Times New Roman" pitchFamily="18" charset="0"/>
                <a:cs typeface="Times New Roman" pitchFamily="18" charset="0"/>
              </a:rPr>
              <a:t> of Thebes, compiled by </a:t>
            </a:r>
            <a:r>
              <a:rPr lang="en-US" sz="1800" i="1" dirty="0" err="1">
                <a:latin typeface="Times New Roman" pitchFamily="18" charset="0"/>
                <a:cs typeface="Times New Roman" pitchFamily="18" charset="0"/>
              </a:rPr>
              <a:t>Ihon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Lidgate</a:t>
            </a:r>
            <a:r>
              <a:rPr lang="en-US" sz="1800" i="1" dirty="0">
                <a:latin typeface="Times New Roman" pitchFamily="18" charset="0"/>
                <a:cs typeface="Times New Roman" pitchFamily="18" charset="0"/>
              </a:rPr>
              <a:t>, Monk of </a:t>
            </a:r>
            <a:r>
              <a:rPr lang="en-US" sz="1800" i="1" dirty="0" err="1">
                <a:latin typeface="Times New Roman" pitchFamily="18" charset="0"/>
                <a:cs typeface="Times New Roman" pitchFamily="18" charset="0"/>
              </a:rPr>
              <a:t>Berie</a:t>
            </a:r>
            <a:r>
              <a:rPr lang="en-US" sz="1800" i="1" dirty="0">
                <a:latin typeface="Times New Roman" pitchFamily="18" charset="0"/>
                <a:cs typeface="Times New Roman" pitchFamily="18" charset="0"/>
              </a:rPr>
              <a:t>.  As in the tale more plainly doeth </a:t>
            </a:r>
            <a:r>
              <a:rPr lang="en-US" sz="1800" i="1" dirty="0" err="1">
                <a:latin typeface="Times New Roman" pitchFamily="18" charset="0"/>
                <a:cs typeface="Times New Roman" pitchFamily="18" charset="0"/>
              </a:rPr>
              <a:t>appere</a:t>
            </a:r>
            <a:r>
              <a:rPr lang="en-US" sz="1800" i="1" dirty="0">
                <a:latin typeface="Times New Roman" pitchFamily="18" charset="0"/>
                <a:cs typeface="Times New Roman" pitchFamily="18" charset="0"/>
              </a:rPr>
              <a:t>.  1561.</a:t>
            </a:r>
            <a:r>
              <a:rPr lang="en-US" sz="1800" dirty="0">
                <a:latin typeface="Times New Roman" pitchFamily="18" charset="0"/>
                <a:cs typeface="Times New Roman" pitchFamily="18" charset="0"/>
              </a:rPr>
              <a:t>  London: John Stowe, 1561. </a:t>
            </a:r>
            <a:r>
              <a:rPr lang="en-US" sz="18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Garrett Library (Johns Hopkins U.), Tudor and Stuart Club Copy</a:t>
            </a:r>
            <a:endParaRPr lang="en-US" sz="14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5" name="Picture 4" descr="B copy colophon epi retake2 cropped.jpg"/>
          <p:cNvPicPr>
            <a:picLocks noChangeAspect="1"/>
          </p:cNvPicPr>
          <p:nvPr/>
        </p:nvPicPr>
        <p:blipFill>
          <a:blip r:embed="rId2" cstate="print"/>
          <a:stretch>
            <a:fillRect/>
          </a:stretch>
        </p:blipFill>
        <p:spPr>
          <a:xfrm>
            <a:off x="2590800" y="1371600"/>
            <a:ext cx="4209781" cy="5181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029200"/>
            <a:ext cx="8229600" cy="1600200"/>
          </a:xfrm>
        </p:spPr>
        <p:txBody>
          <a:bodyPr>
            <a:normAutofit fontScale="90000"/>
          </a:bodyPr>
          <a:lstStyle/>
          <a:p>
            <a:pPr algn="l"/>
            <a:r>
              <a:rPr lang="en-US" sz="2000" dirty="0" smtClean="0">
                <a:latin typeface="Times New Roman"/>
              </a:rPr>
              <a:t>He who was once the thrice greatest English poet, Geoffrey Chaucer, is buried in this grave if you ask the year of the Lord, the period of his death, look at what is written below, which tells you all</a:t>
            </a:r>
            <a:r>
              <a:rPr lang="en-US" sz="3200" dirty="0" smtClean="0">
                <a:latin typeface="Times New Roman"/>
              </a:rPr>
              <a:t>.</a:t>
            </a:r>
            <a:br>
              <a:rPr lang="en-US" sz="3200" dirty="0" smtClean="0">
                <a:latin typeface="Times New Roman"/>
              </a:rPr>
            </a:br>
            <a:r>
              <a:rPr lang="en-US" sz="2000" dirty="0" smtClean="0">
                <a:latin typeface="Times New Roman" pitchFamily="18" charset="0"/>
                <a:cs typeface="Times New Roman" pitchFamily="18" charset="0"/>
              </a:rPr>
              <a:t>The relief of all troubles is death. Nicholas Brigham assumed these expenses in the name of the Muses.  1556</a:t>
            </a:r>
            <a:endParaRPr lang="en-US" sz="2000" dirty="0">
              <a:latin typeface="Times New Roman" pitchFamily="18" charset="0"/>
              <a:cs typeface="Times New Roman" pitchFamily="18" charset="0"/>
            </a:endParaRPr>
          </a:p>
        </p:txBody>
      </p:sp>
      <p:pic>
        <p:nvPicPr>
          <p:cNvPr id="4" name="Content Placeholder 3" descr="B copy colophon epi retake2 cropped twice.jpg"/>
          <p:cNvPicPr>
            <a:picLocks noGrp="1" noChangeAspect="1"/>
          </p:cNvPicPr>
          <p:nvPr>
            <p:ph sz="half" idx="1"/>
          </p:nvPr>
        </p:nvPicPr>
        <p:blipFill>
          <a:blip r:embed="rId2" cstate="print"/>
          <a:stretch>
            <a:fillRect/>
          </a:stretch>
        </p:blipFill>
        <p:spPr>
          <a:xfrm>
            <a:off x="609600" y="228600"/>
            <a:ext cx="7772400" cy="2749027"/>
          </a:xfrm>
        </p:spPr>
      </p:pic>
      <p:sp>
        <p:nvSpPr>
          <p:cNvPr id="6" name="Content Placeholder 5"/>
          <p:cNvSpPr>
            <a:spLocks noGrp="1"/>
          </p:cNvSpPr>
          <p:nvPr>
            <p:ph sz="half" idx="2"/>
          </p:nvPr>
        </p:nvSpPr>
        <p:spPr>
          <a:xfrm>
            <a:off x="457200" y="3048000"/>
            <a:ext cx="8305800" cy="2087563"/>
          </a:xfrm>
        </p:spPr>
        <p:txBody>
          <a:bodyPr>
            <a:normAutofit fontScale="77500" lnSpcReduction="20000"/>
          </a:bodyPr>
          <a:lstStyle/>
          <a:p>
            <a:pPr marL="0">
              <a:spcBef>
                <a:spcPts val="0"/>
              </a:spcBef>
              <a:buNone/>
            </a:pPr>
            <a:r>
              <a:rPr lang="en-US" b="1" dirty="0" smtClean="0">
                <a:solidFill>
                  <a:srgbClr val="FF0000"/>
                </a:solidFill>
                <a:latin typeface="Times New Roman"/>
              </a:rPr>
              <a:t>Q</a:t>
            </a:r>
            <a:r>
              <a:rPr lang="en-US" dirty="0" smtClean="0">
                <a:latin typeface="Times New Roman"/>
              </a:rPr>
              <a:t>ui </a:t>
            </a:r>
            <a:r>
              <a:rPr lang="en-US" dirty="0" err="1" smtClean="0">
                <a:latin typeface="Times New Roman"/>
              </a:rPr>
              <a:t>fuit</a:t>
            </a:r>
            <a:r>
              <a:rPr lang="en-US" dirty="0" smtClean="0">
                <a:latin typeface="Times New Roman"/>
              </a:rPr>
              <a:t> </a:t>
            </a:r>
            <a:r>
              <a:rPr lang="en-US" dirty="0" err="1" smtClean="0">
                <a:latin typeface="Times New Roman"/>
              </a:rPr>
              <a:t>Anglor</a:t>
            </a:r>
            <a:r>
              <a:rPr lang="en-US" dirty="0" smtClean="0">
                <a:latin typeface="Times New Roman"/>
              </a:rPr>
              <a:t>&lt;um&gt; </a:t>
            </a:r>
            <a:r>
              <a:rPr lang="en-US" dirty="0" err="1" smtClean="0">
                <a:latin typeface="Times New Roman"/>
              </a:rPr>
              <a:t>vates</a:t>
            </a:r>
            <a:r>
              <a:rPr lang="en-US" dirty="0" smtClean="0">
                <a:latin typeface="Times New Roman"/>
              </a:rPr>
              <a:t> </a:t>
            </a:r>
            <a:r>
              <a:rPr lang="en-US" dirty="0" err="1" smtClean="0">
                <a:latin typeface="Times New Roman"/>
              </a:rPr>
              <a:t>ter</a:t>
            </a:r>
            <a:r>
              <a:rPr lang="en-US" dirty="0" smtClean="0">
                <a:latin typeface="Times New Roman"/>
              </a:rPr>
              <a:t> </a:t>
            </a:r>
            <a:r>
              <a:rPr lang="en-US" dirty="0" err="1" smtClean="0">
                <a:latin typeface="Times New Roman"/>
              </a:rPr>
              <a:t>maximus</a:t>
            </a:r>
            <a:r>
              <a:rPr lang="en-US" b="1" dirty="0" smtClean="0">
                <a:solidFill>
                  <a:srgbClr val="FF0000"/>
                </a:solidFill>
                <a:latin typeface="Times New Roman"/>
              </a:rPr>
              <a:t>,</a:t>
            </a:r>
            <a:r>
              <a:rPr lang="en-US" dirty="0" smtClean="0">
                <a:latin typeface="Times New Roman"/>
              </a:rPr>
              <a:t> </a:t>
            </a:r>
            <a:r>
              <a:rPr lang="en-US" dirty="0" err="1" smtClean="0">
                <a:latin typeface="Times New Roman"/>
              </a:rPr>
              <a:t>olim</a:t>
            </a:r>
            <a:r>
              <a:rPr lang="en-US" b="1" dirty="0" smtClean="0">
                <a:solidFill>
                  <a:srgbClr val="FF0000"/>
                </a:solidFill>
                <a:latin typeface="Times New Roman"/>
              </a:rPr>
              <a:t>:</a:t>
            </a:r>
            <a:endParaRPr lang="en-US" dirty="0" smtClean="0">
              <a:latin typeface="Times New Roman"/>
            </a:endParaRPr>
          </a:p>
          <a:p>
            <a:pPr marL="0">
              <a:spcBef>
                <a:spcPts val="0"/>
              </a:spcBef>
              <a:buNone/>
            </a:pPr>
            <a:r>
              <a:rPr lang="en-US" b="1" dirty="0" err="1" smtClean="0">
                <a:solidFill>
                  <a:srgbClr val="FF0000"/>
                </a:solidFill>
                <a:latin typeface="Times New Roman"/>
              </a:rPr>
              <a:t>G</a:t>
            </a:r>
            <a:r>
              <a:rPr lang="en-US" dirty="0" err="1" smtClean="0">
                <a:latin typeface="Times New Roman"/>
              </a:rPr>
              <a:t>alfridus</a:t>
            </a:r>
            <a:r>
              <a:rPr lang="en-US" dirty="0" smtClean="0">
                <a:latin typeface="Times New Roman"/>
              </a:rPr>
              <a:t> </a:t>
            </a:r>
            <a:r>
              <a:rPr lang="en-US" b="1" dirty="0" smtClean="0">
                <a:solidFill>
                  <a:srgbClr val="FF0000"/>
                </a:solidFill>
                <a:latin typeface="Times New Roman"/>
              </a:rPr>
              <a:t>C</a:t>
            </a:r>
            <a:r>
              <a:rPr lang="en-US" dirty="0" smtClean="0">
                <a:latin typeface="Times New Roman"/>
              </a:rPr>
              <a:t>haucer</a:t>
            </a:r>
            <a:r>
              <a:rPr lang="en-US" b="1" dirty="0" smtClean="0">
                <a:solidFill>
                  <a:srgbClr val="FF0000"/>
                </a:solidFill>
                <a:latin typeface="Times New Roman"/>
              </a:rPr>
              <a:t>,</a:t>
            </a:r>
            <a:r>
              <a:rPr lang="en-US" dirty="0" smtClean="0">
                <a:latin typeface="Times New Roman"/>
              </a:rPr>
              <a:t> </a:t>
            </a:r>
            <a:r>
              <a:rPr lang="en-US" dirty="0" err="1" smtClean="0">
                <a:latin typeface="Times New Roman"/>
              </a:rPr>
              <a:t>conditur</a:t>
            </a:r>
            <a:r>
              <a:rPr lang="en-US" dirty="0" smtClean="0">
                <a:latin typeface="Times New Roman"/>
              </a:rPr>
              <a:t> hoc </a:t>
            </a:r>
            <a:r>
              <a:rPr lang="en-US" dirty="0" err="1" smtClean="0">
                <a:latin typeface="Times New Roman"/>
              </a:rPr>
              <a:t>Tumulo</a:t>
            </a:r>
            <a:endParaRPr lang="en-US" dirty="0" smtClean="0">
              <a:latin typeface="Times New Roman"/>
            </a:endParaRPr>
          </a:p>
          <a:p>
            <a:pPr marL="0">
              <a:spcBef>
                <a:spcPts val="0"/>
              </a:spcBef>
              <a:buNone/>
            </a:pPr>
            <a:r>
              <a:rPr lang="en-US" dirty="0" smtClean="0">
                <a:latin typeface="Times New Roman"/>
              </a:rPr>
              <a:t>Ann&lt;um&gt;</a:t>
            </a:r>
            <a:r>
              <a:rPr lang="en-US" b="1" dirty="0" smtClean="0">
                <a:solidFill>
                  <a:srgbClr val="FF0000"/>
                </a:solidFill>
                <a:latin typeface="Times New Roman"/>
              </a:rPr>
              <a:t>,</a:t>
            </a:r>
            <a:r>
              <a:rPr lang="en-US" dirty="0" smtClean="0">
                <a:latin typeface="Times New Roman"/>
              </a:rPr>
              <a:t> </a:t>
            </a:r>
            <a:r>
              <a:rPr lang="en-US" dirty="0" err="1" smtClean="0">
                <a:latin typeface="Times New Roman"/>
              </a:rPr>
              <a:t>si</a:t>
            </a:r>
            <a:r>
              <a:rPr lang="en-US" dirty="0" smtClean="0">
                <a:latin typeface="Times New Roman"/>
              </a:rPr>
              <a:t> </a:t>
            </a:r>
            <a:r>
              <a:rPr lang="en-US" dirty="0" err="1" smtClean="0">
                <a:latin typeface="Times New Roman"/>
              </a:rPr>
              <a:t>queras</a:t>
            </a:r>
            <a:r>
              <a:rPr lang="en-US" dirty="0" smtClean="0">
                <a:latin typeface="Times New Roman"/>
              </a:rPr>
              <a:t> </a:t>
            </a:r>
            <a:r>
              <a:rPr lang="en-US" b="1" dirty="0" err="1" smtClean="0">
                <a:solidFill>
                  <a:srgbClr val="FF0000"/>
                </a:solidFill>
                <a:latin typeface="Times New Roman"/>
              </a:rPr>
              <a:t>d</a:t>
            </a:r>
            <a:r>
              <a:rPr lang="en-US" dirty="0" err="1" smtClean="0">
                <a:latin typeface="Times New Roman"/>
              </a:rPr>
              <a:t>omini</a:t>
            </a:r>
            <a:r>
              <a:rPr lang="en-US" b="1" dirty="0" smtClean="0">
                <a:solidFill>
                  <a:srgbClr val="FF0000"/>
                </a:solidFill>
                <a:latin typeface="Times New Roman"/>
              </a:rPr>
              <a:t>:</a:t>
            </a:r>
            <a:r>
              <a:rPr lang="en-US" dirty="0" smtClean="0">
                <a:latin typeface="Times New Roman"/>
              </a:rPr>
              <a:t> </a:t>
            </a:r>
            <a:r>
              <a:rPr lang="en-US" dirty="0" err="1" smtClean="0">
                <a:latin typeface="Times New Roman"/>
              </a:rPr>
              <a:t>si</a:t>
            </a:r>
            <a:r>
              <a:rPr lang="en-US" dirty="0" smtClean="0">
                <a:latin typeface="Times New Roman"/>
              </a:rPr>
              <a:t> </a:t>
            </a:r>
            <a:r>
              <a:rPr lang="en-US" dirty="0" err="1" smtClean="0">
                <a:latin typeface="Times New Roman"/>
              </a:rPr>
              <a:t>tempora</a:t>
            </a:r>
            <a:r>
              <a:rPr lang="en-US" b="1" dirty="0" smtClean="0">
                <a:solidFill>
                  <a:srgbClr val="FF0000"/>
                </a:solidFill>
                <a:latin typeface="Times New Roman"/>
              </a:rPr>
              <a:t>,</a:t>
            </a:r>
            <a:r>
              <a:rPr lang="en-US" b="1" dirty="0" smtClean="0">
                <a:solidFill>
                  <a:srgbClr val="000000"/>
                </a:solidFill>
                <a:latin typeface="Times New Roman"/>
              </a:rPr>
              <a:t> </a:t>
            </a:r>
            <a:r>
              <a:rPr lang="en-US" dirty="0" smtClean="0">
                <a:solidFill>
                  <a:srgbClr val="000000"/>
                </a:solidFill>
                <a:latin typeface="Times New Roman"/>
              </a:rPr>
              <a:t>Mortis</a:t>
            </a:r>
            <a:r>
              <a:rPr lang="en-US" b="1" dirty="0" smtClean="0">
                <a:solidFill>
                  <a:srgbClr val="FF0000"/>
                </a:solidFill>
                <a:latin typeface="Times New Roman"/>
              </a:rPr>
              <a:t>:</a:t>
            </a:r>
            <a:endParaRPr lang="en-US" dirty="0" smtClean="0">
              <a:latin typeface="Times New Roman"/>
            </a:endParaRPr>
          </a:p>
          <a:p>
            <a:pPr marL="0">
              <a:spcBef>
                <a:spcPts val="0"/>
              </a:spcBef>
              <a:buNone/>
            </a:pPr>
            <a:r>
              <a:rPr lang="en-US" dirty="0" smtClean="0">
                <a:latin typeface="Times New Roman"/>
              </a:rPr>
              <a:t>ecce</a:t>
            </a:r>
            <a:r>
              <a:rPr lang="en-US" b="1" dirty="0" smtClean="0">
                <a:solidFill>
                  <a:srgbClr val="FF0000"/>
                </a:solidFill>
                <a:latin typeface="Times New Roman"/>
              </a:rPr>
              <a:t>:</a:t>
            </a:r>
            <a:r>
              <a:rPr lang="en-US" dirty="0" smtClean="0">
                <a:latin typeface="Times New Roman"/>
              </a:rPr>
              <a:t> nota</a:t>
            </a:r>
            <a:r>
              <a:rPr lang="en-US" b="1" dirty="0" smtClean="0">
                <a:solidFill>
                  <a:srgbClr val="FF0000"/>
                </a:solidFill>
                <a:latin typeface="Times New Roman"/>
              </a:rPr>
              <a:t>,</a:t>
            </a:r>
            <a:r>
              <a:rPr lang="en-US" dirty="0" smtClean="0">
                <a:latin typeface="Times New Roman"/>
              </a:rPr>
              <a:t> </a:t>
            </a:r>
            <a:r>
              <a:rPr lang="en-US" dirty="0" err="1" smtClean="0">
                <a:latin typeface="Times New Roman"/>
              </a:rPr>
              <a:t>subsunt</a:t>
            </a:r>
            <a:r>
              <a:rPr lang="en-US" b="1" dirty="0" smtClean="0">
                <a:solidFill>
                  <a:srgbClr val="FF0000"/>
                </a:solidFill>
                <a:latin typeface="Times New Roman"/>
              </a:rPr>
              <a:t>:</a:t>
            </a:r>
            <a:r>
              <a:rPr lang="en-US" dirty="0" smtClean="0">
                <a:latin typeface="Times New Roman"/>
              </a:rPr>
              <a:t> [</a:t>
            </a:r>
            <a:r>
              <a:rPr lang="en-US" dirty="0" err="1" smtClean="0">
                <a:latin typeface="Times New Roman"/>
              </a:rPr>
              <a:t>que</a:t>
            </a:r>
            <a:r>
              <a:rPr lang="en-US" dirty="0" smtClean="0">
                <a:latin typeface="Times New Roman"/>
              </a:rPr>
              <a:t>?] </a:t>
            </a:r>
            <a:r>
              <a:rPr lang="en-US" dirty="0" err="1" smtClean="0">
                <a:latin typeface="Times New Roman"/>
              </a:rPr>
              <a:t>tibi</a:t>
            </a:r>
            <a:r>
              <a:rPr lang="en-US" dirty="0" smtClean="0">
                <a:latin typeface="Times New Roman"/>
              </a:rPr>
              <a:t> </a:t>
            </a:r>
            <a:r>
              <a:rPr lang="en-US" dirty="0" err="1" smtClean="0">
                <a:latin typeface="Times New Roman"/>
              </a:rPr>
              <a:t>cuncta</a:t>
            </a:r>
            <a:r>
              <a:rPr lang="en-US" dirty="0" smtClean="0">
                <a:latin typeface="Times New Roman"/>
              </a:rPr>
              <a:t>, </a:t>
            </a:r>
            <a:r>
              <a:rPr lang="en-US" dirty="0" err="1" smtClean="0">
                <a:latin typeface="Times New Roman"/>
              </a:rPr>
              <a:t>notant</a:t>
            </a:r>
            <a:r>
              <a:rPr lang="en-US" dirty="0" smtClean="0">
                <a:latin typeface="Times New Roman"/>
              </a:rPr>
              <a:t>.</a:t>
            </a:r>
          </a:p>
          <a:p>
            <a:pPr marL="0">
              <a:spcBef>
                <a:spcPts val="0"/>
              </a:spcBef>
              <a:buNone/>
            </a:pPr>
            <a:r>
              <a:rPr lang="en-US" dirty="0" smtClean="0">
                <a:latin typeface="Times New Roman"/>
              </a:rPr>
              <a:t>Æ&lt;um&gt;mar&lt;um&gt; </a:t>
            </a:r>
            <a:r>
              <a:rPr lang="en-US" dirty="0" err="1" smtClean="0">
                <a:latin typeface="Times New Roman"/>
              </a:rPr>
              <a:t>requies</a:t>
            </a:r>
            <a:r>
              <a:rPr lang="en-US" b="1" dirty="0" smtClean="0">
                <a:solidFill>
                  <a:srgbClr val="FF0000"/>
                </a:solidFill>
                <a:latin typeface="Times New Roman"/>
              </a:rPr>
              <a:t>, M</a:t>
            </a:r>
            <a:r>
              <a:rPr lang="en-US" b="0" dirty="0" smtClean="0">
                <a:solidFill>
                  <a:srgbClr val="FF0000"/>
                </a:solidFill>
                <a:latin typeface="Times New Roman"/>
              </a:rPr>
              <a:t>ors.</a:t>
            </a:r>
            <a:endParaRPr lang="en-US" dirty="0" smtClean="0">
              <a:latin typeface="Times New Roman"/>
            </a:endParaRPr>
          </a:p>
          <a:p>
            <a:pPr marL="0" marR="0">
              <a:spcBef>
                <a:spcPts val="0"/>
              </a:spcBef>
              <a:spcAft>
                <a:spcPts val="0"/>
              </a:spcAft>
              <a:buNone/>
            </a:pPr>
            <a:r>
              <a:rPr lang="en-US" dirty="0" smtClean="0">
                <a:latin typeface="Times New Roman"/>
              </a:rPr>
              <a:t>			N</a:t>
            </a:r>
            <a:r>
              <a:rPr lang="en-US" b="1" dirty="0" smtClean="0">
                <a:solidFill>
                  <a:srgbClr val="FF0000"/>
                </a:solidFill>
                <a:latin typeface="Times New Roman"/>
              </a:rPr>
              <a:t>: B</a:t>
            </a:r>
            <a:r>
              <a:rPr lang="en-US" dirty="0" smtClean="0">
                <a:latin typeface="Times New Roman"/>
              </a:rPr>
              <a:t>[</a:t>
            </a:r>
            <a:r>
              <a:rPr lang="en-US" dirty="0" err="1" smtClean="0">
                <a:latin typeface="Times New Roman"/>
              </a:rPr>
              <a:t>ri</a:t>
            </a:r>
            <a:r>
              <a:rPr lang="en-US" dirty="0" smtClean="0">
                <a:latin typeface="Times New Roman"/>
              </a:rPr>
              <a:t>?]</a:t>
            </a:r>
            <a:r>
              <a:rPr lang="en-US" dirty="0" err="1" smtClean="0">
                <a:latin typeface="Times New Roman"/>
              </a:rPr>
              <a:t>gam</a:t>
            </a:r>
            <a:r>
              <a:rPr lang="en-US" b="1" dirty="0" smtClean="0">
                <a:solidFill>
                  <a:srgbClr val="FF0000"/>
                </a:solidFill>
                <a:latin typeface="Times New Roman"/>
              </a:rPr>
              <a:t>:</a:t>
            </a:r>
            <a:r>
              <a:rPr lang="en-US" dirty="0" smtClean="0">
                <a:latin typeface="Times New Roman"/>
              </a:rPr>
              <a:t> </a:t>
            </a:r>
            <a:r>
              <a:rPr lang="en-US" dirty="0" err="1" smtClean="0">
                <a:latin typeface="Times New Roman"/>
              </a:rPr>
              <a:t>hos</a:t>
            </a:r>
            <a:r>
              <a:rPr lang="en-US" dirty="0" smtClean="0">
                <a:latin typeface="Times New Roman"/>
              </a:rPr>
              <a:t> </a:t>
            </a:r>
            <a:r>
              <a:rPr lang="en-US" dirty="0" err="1" smtClean="0">
                <a:latin typeface="Times New Roman"/>
              </a:rPr>
              <a:t>fecit</a:t>
            </a:r>
            <a:r>
              <a:rPr lang="en-US" dirty="0" smtClean="0">
                <a:latin typeface="Times New Roman"/>
              </a:rPr>
              <a:t> [?</a:t>
            </a:r>
            <a:r>
              <a:rPr lang="en-US" dirty="0" err="1" smtClean="0">
                <a:latin typeface="Times New Roman"/>
              </a:rPr>
              <a:t>musarum</a:t>
            </a:r>
            <a:r>
              <a:rPr lang="en-US" dirty="0" smtClean="0">
                <a:latin typeface="Times New Roman"/>
              </a:rPr>
              <a:t> </a:t>
            </a:r>
            <a:r>
              <a:rPr lang="en-US" dirty="0" err="1" smtClean="0">
                <a:latin typeface="Times New Roman"/>
              </a:rPr>
              <a:t>sumptus</a:t>
            </a:r>
            <a:r>
              <a:rPr lang="en-US" dirty="0" smtClean="0">
                <a:latin typeface="Times New Roman"/>
              </a:rPr>
              <a:t>] </a:t>
            </a:r>
          </a:p>
          <a:p>
            <a:pPr>
              <a:buNone/>
            </a:pPr>
            <a:r>
              <a:rPr lang="en-US" b="1" dirty="0" smtClean="0">
                <a:solidFill>
                  <a:srgbClr val="FF0000"/>
                </a:solidFill>
                <a:latin typeface="Times New Roman"/>
              </a:rPr>
              <a:t>								1556</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1800" i="1" dirty="0" smtClean="0">
                <a:latin typeface="Times New Roman" pitchFamily="18" charset="0"/>
                <a:cs typeface="Times New Roman" pitchFamily="18" charset="0"/>
              </a:rPr>
              <a:t>The </a:t>
            </a:r>
            <a:r>
              <a:rPr lang="en-US" sz="1800" i="1" dirty="0" err="1" smtClean="0">
                <a:latin typeface="Times New Roman" pitchFamily="18" charset="0"/>
                <a:cs typeface="Times New Roman" pitchFamily="18" charset="0"/>
              </a:rPr>
              <a:t>Workes</a:t>
            </a:r>
            <a:r>
              <a:rPr lang="en-US" sz="1800" i="1" dirty="0" smtClean="0">
                <a:latin typeface="Times New Roman" pitchFamily="18" charset="0"/>
                <a:cs typeface="Times New Roman" pitchFamily="18" charset="0"/>
              </a:rPr>
              <a:t> of </a:t>
            </a:r>
            <a:r>
              <a:rPr lang="en-US" sz="1800" i="1" dirty="0" err="1" smtClean="0">
                <a:latin typeface="Times New Roman" pitchFamily="18" charset="0"/>
                <a:cs typeface="Times New Roman" pitchFamily="18" charset="0"/>
              </a:rPr>
              <a:t>Geffrey</a:t>
            </a:r>
            <a:r>
              <a:rPr lang="en-US" sz="1800" i="1" dirty="0" smtClean="0">
                <a:latin typeface="Times New Roman" pitchFamily="18" charset="0"/>
                <a:cs typeface="Times New Roman" pitchFamily="18" charset="0"/>
              </a:rPr>
              <a:t> Chaucer, </a:t>
            </a:r>
            <a:r>
              <a:rPr lang="en-US" sz="1800" i="1" dirty="0" err="1" smtClean="0">
                <a:latin typeface="Times New Roman" pitchFamily="18" charset="0"/>
                <a:cs typeface="Times New Roman" pitchFamily="18" charset="0"/>
              </a:rPr>
              <a:t>newlie</a:t>
            </a:r>
            <a:r>
              <a:rPr lang="en-US" sz="1800" i="1" dirty="0" smtClean="0">
                <a:latin typeface="Times New Roman" pitchFamily="18" charset="0"/>
                <a:cs typeface="Times New Roman" pitchFamily="18" charset="0"/>
              </a:rPr>
              <a:t> printed, with </a:t>
            </a:r>
            <a:r>
              <a:rPr lang="en-US" sz="1800" i="1" dirty="0" err="1" smtClean="0">
                <a:latin typeface="Times New Roman" pitchFamily="18" charset="0"/>
                <a:cs typeface="Times New Roman" pitchFamily="18" charset="0"/>
              </a:rPr>
              <a:t>diuers</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addicions</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whiche</a:t>
            </a:r>
            <a:r>
              <a:rPr lang="en-US" sz="1800" i="1" dirty="0" smtClean="0">
                <a:latin typeface="Times New Roman" pitchFamily="18" charset="0"/>
                <a:cs typeface="Times New Roman" pitchFamily="18" charset="0"/>
              </a:rPr>
              <a:t> were </a:t>
            </a:r>
            <a:r>
              <a:rPr lang="en-US" sz="1800" i="1" dirty="0" err="1" smtClean="0">
                <a:latin typeface="Times New Roman" pitchFamily="18" charset="0"/>
                <a:cs typeface="Times New Roman" pitchFamily="18" charset="0"/>
              </a:rPr>
              <a:t>neuer</a:t>
            </a:r>
            <a:r>
              <a:rPr lang="en-US" sz="1800" i="1" dirty="0" smtClean="0">
                <a:latin typeface="Times New Roman" pitchFamily="18" charset="0"/>
                <a:cs typeface="Times New Roman" pitchFamily="18" charset="0"/>
              </a:rPr>
              <a:t> in print before; with the siege and destruction of the worthy </a:t>
            </a:r>
            <a:r>
              <a:rPr lang="en-US" sz="1800" i="1" dirty="0" err="1" smtClean="0">
                <a:latin typeface="Times New Roman" pitchFamily="18" charset="0"/>
                <a:cs typeface="Times New Roman" pitchFamily="18" charset="0"/>
              </a:rPr>
              <a:t>Citee</a:t>
            </a:r>
            <a:r>
              <a:rPr lang="en-US" sz="1800" i="1" dirty="0" smtClean="0">
                <a:latin typeface="Times New Roman" pitchFamily="18" charset="0"/>
                <a:cs typeface="Times New Roman" pitchFamily="18" charset="0"/>
              </a:rPr>
              <a:t> of Thebes, compiled by </a:t>
            </a:r>
            <a:r>
              <a:rPr lang="en-US" sz="1800" i="1" dirty="0" err="1" smtClean="0">
                <a:latin typeface="Times New Roman" pitchFamily="18" charset="0"/>
                <a:cs typeface="Times New Roman" pitchFamily="18" charset="0"/>
              </a:rPr>
              <a:t>Ihon</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Lidgate</a:t>
            </a:r>
            <a:r>
              <a:rPr lang="en-US" sz="1800" i="1" dirty="0" smtClean="0">
                <a:latin typeface="Times New Roman" pitchFamily="18" charset="0"/>
                <a:cs typeface="Times New Roman" pitchFamily="18" charset="0"/>
              </a:rPr>
              <a:t>, Monk of </a:t>
            </a:r>
            <a:r>
              <a:rPr lang="en-US" sz="1800" i="1" dirty="0" err="1" smtClean="0">
                <a:latin typeface="Times New Roman" pitchFamily="18" charset="0"/>
                <a:cs typeface="Times New Roman" pitchFamily="18" charset="0"/>
              </a:rPr>
              <a:t>Berie</a:t>
            </a:r>
            <a:r>
              <a:rPr lang="en-US" sz="1800" i="1" dirty="0" smtClean="0">
                <a:latin typeface="Times New Roman" pitchFamily="18" charset="0"/>
                <a:cs typeface="Times New Roman" pitchFamily="18" charset="0"/>
              </a:rPr>
              <a:t>.  As in the tale more plainly doeth </a:t>
            </a:r>
            <a:r>
              <a:rPr lang="en-US" sz="1800" i="1" dirty="0" err="1" smtClean="0">
                <a:latin typeface="Times New Roman" pitchFamily="18" charset="0"/>
                <a:cs typeface="Times New Roman" pitchFamily="18" charset="0"/>
              </a:rPr>
              <a:t>appere</a:t>
            </a:r>
            <a:r>
              <a:rPr lang="en-US" sz="1800" i="1" dirty="0" smtClean="0">
                <a:latin typeface="Times New Roman" pitchFamily="18" charset="0"/>
                <a:cs typeface="Times New Roman" pitchFamily="18" charset="0"/>
              </a:rPr>
              <a:t>.  1561.</a:t>
            </a:r>
            <a:r>
              <a:rPr lang="en-US" sz="1800" dirty="0" smtClean="0">
                <a:latin typeface="Times New Roman" pitchFamily="18" charset="0"/>
                <a:cs typeface="Times New Roman" pitchFamily="18" charset="0"/>
              </a:rPr>
              <a:t>  London: John Stowe, 1561.   </a:t>
            </a:r>
            <a:r>
              <a:rPr lang="en-US" sz="1400" b="1" dirty="0" smtClean="0">
                <a:latin typeface="Times New Roman" pitchFamily="18" charset="0"/>
                <a:cs typeface="Times New Roman" pitchFamily="18" charset="0"/>
              </a:rPr>
              <a:t>Garrett Library (Johns Hopkins U.), John Work Garrett copy</a:t>
            </a:r>
            <a:endParaRPr lang="en-US" sz="1400" dirty="0"/>
          </a:p>
        </p:txBody>
      </p:sp>
      <p:pic>
        <p:nvPicPr>
          <p:cNvPr id="7" name="Content Placeholder 6" descr="A copy epitaph whole retake clrcor cropped.JPG"/>
          <p:cNvPicPr>
            <a:picLocks noGrp="1" noChangeAspect="1"/>
          </p:cNvPicPr>
          <p:nvPr>
            <p:ph idx="1"/>
          </p:nvPr>
        </p:nvPicPr>
        <p:blipFill>
          <a:blip r:embed="rId2" cstate="print"/>
          <a:stretch>
            <a:fillRect/>
          </a:stretch>
        </p:blipFill>
        <p:spPr>
          <a:xfrm>
            <a:off x="1981200" y="1600200"/>
            <a:ext cx="5757437" cy="4953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0"/>
            <a:ext cx="8077200" cy="2667000"/>
          </a:xfrm>
        </p:spPr>
        <p:txBody>
          <a:bodyPr>
            <a:normAutofit fontScale="90000"/>
          </a:bodyPr>
          <a:lstStyle/>
          <a:p>
            <a:r>
              <a:rPr lang="en-US" sz="1600" dirty="0"/>
              <a:t>The </a:t>
            </a:r>
            <a:r>
              <a:rPr lang="en-US" sz="1600" dirty="0" err="1"/>
              <a:t>wordes</a:t>
            </a:r>
            <a:r>
              <a:rPr lang="en-US" sz="1600" dirty="0"/>
              <a:t> </a:t>
            </a:r>
            <a:r>
              <a:rPr lang="en-US" sz="1600" dirty="0" err="1"/>
              <a:t>writtin</a:t>
            </a:r>
            <a:r>
              <a:rPr lang="en-US" sz="1600" dirty="0"/>
              <a:t> a bout </a:t>
            </a:r>
            <a:r>
              <a:rPr lang="en-US" sz="1600" dirty="0" err="1"/>
              <a:t>Chaucers</a:t>
            </a:r>
            <a:r>
              <a:rPr lang="en-US" sz="1600" dirty="0"/>
              <a:t/>
            </a:r>
            <a:br>
              <a:rPr lang="en-US" sz="1600" dirty="0"/>
            </a:br>
            <a:r>
              <a:rPr lang="en-US" sz="1600" dirty="0" err="1"/>
              <a:t>tombe</a:t>
            </a:r>
            <a:r>
              <a:rPr lang="en-US" sz="1600" dirty="0"/>
              <a:t> </a:t>
            </a:r>
            <a:r>
              <a:rPr lang="en-US" sz="1600" dirty="0" err="1"/>
              <a:t>ſtone</a:t>
            </a:r>
            <a:r>
              <a:rPr lang="en-US" sz="1600" dirty="0"/>
              <a:t> in </a:t>
            </a:r>
            <a:r>
              <a:rPr lang="en-US" sz="1600" dirty="0" err="1"/>
              <a:t>Weſt</a:t>
            </a:r>
            <a:r>
              <a:rPr lang="en-US" sz="1600" dirty="0"/>
              <a:t>&lt;minster&gt;</a:t>
            </a:r>
            <a:r>
              <a:rPr lang="en-US" sz="1800" dirty="0"/>
              <a:t/>
            </a:r>
            <a:br>
              <a:rPr lang="en-US" sz="1800" dirty="0"/>
            </a:br>
            <a:r>
              <a:rPr lang="en-US" sz="1600" dirty="0"/>
              <a:t>Si </a:t>
            </a:r>
            <a:r>
              <a:rPr lang="en-US" sz="1600" dirty="0" err="1"/>
              <a:t>rogites</a:t>
            </a:r>
            <a:r>
              <a:rPr lang="en-US" sz="1600" dirty="0"/>
              <a:t> </a:t>
            </a:r>
            <a:r>
              <a:rPr lang="en-US" sz="1600" dirty="0" err="1"/>
              <a:t>quis</a:t>
            </a:r>
            <a:r>
              <a:rPr lang="en-US" sz="1600" dirty="0"/>
              <a:t> </a:t>
            </a:r>
            <a:r>
              <a:rPr lang="en-US" sz="1600" dirty="0" err="1"/>
              <a:t>eram</a:t>
            </a:r>
            <a:r>
              <a:rPr lang="en-US" sz="1600" dirty="0"/>
              <a:t>, </a:t>
            </a:r>
            <a:r>
              <a:rPr lang="en-US" sz="1600" dirty="0" err="1"/>
              <a:t>forſan</a:t>
            </a:r>
            <a:r>
              <a:rPr lang="en-US" sz="1600" dirty="0"/>
              <a:t> </a:t>
            </a:r>
            <a:r>
              <a:rPr lang="en-US" sz="1600" dirty="0" err="1"/>
              <a:t>te</a:t>
            </a:r>
            <a:r>
              <a:rPr lang="en-US" sz="1600" dirty="0"/>
              <a:t> </a:t>
            </a:r>
            <a:r>
              <a:rPr lang="en-US" sz="1600" dirty="0" err="1"/>
              <a:t>fama</a:t>
            </a:r>
            <a:r>
              <a:rPr lang="en-US" sz="1600" dirty="0"/>
              <a:t> </a:t>
            </a:r>
            <a:r>
              <a:rPr lang="en-US" sz="1600" dirty="0" err="1"/>
              <a:t>docebit</a:t>
            </a:r>
            <a:r>
              <a:rPr lang="en-US" sz="1600" dirty="0"/>
              <a:t/>
            </a:r>
            <a:br>
              <a:rPr lang="en-US" sz="1600" dirty="0"/>
            </a:br>
            <a:r>
              <a:rPr lang="en-US" sz="1600" dirty="0"/>
              <a:t>     quod </a:t>
            </a:r>
            <a:r>
              <a:rPr lang="en-US" sz="1600" dirty="0" err="1"/>
              <a:t>ſi</a:t>
            </a:r>
            <a:r>
              <a:rPr lang="en-US" sz="1600" dirty="0"/>
              <a:t> </a:t>
            </a:r>
            <a:r>
              <a:rPr lang="en-US" sz="1600" dirty="0" err="1"/>
              <a:t>fama</a:t>
            </a:r>
            <a:r>
              <a:rPr lang="en-US" sz="1600" dirty="0"/>
              <a:t> </a:t>
            </a:r>
            <a:r>
              <a:rPr lang="en-US" sz="1600" dirty="0" err="1"/>
              <a:t>negat</a:t>
            </a:r>
            <a:r>
              <a:rPr lang="en-US" sz="1600" dirty="0"/>
              <a:t>, mundi </a:t>
            </a:r>
            <a:r>
              <a:rPr lang="en-US" sz="1600" dirty="0" err="1"/>
              <a:t>quia</a:t>
            </a:r>
            <a:r>
              <a:rPr lang="en-US" sz="1600" dirty="0"/>
              <a:t> </a:t>
            </a:r>
            <a:r>
              <a:rPr lang="en-US" sz="1600" dirty="0" err="1"/>
              <a:t>gloria</a:t>
            </a:r>
            <a:r>
              <a:rPr lang="en-US" sz="1600" dirty="0"/>
              <a:t> </a:t>
            </a:r>
            <a:r>
              <a:rPr lang="en-US" sz="1600" dirty="0" err="1"/>
              <a:t>tranſit</a:t>
            </a:r>
            <a:r>
              <a:rPr lang="en-US" sz="1600" dirty="0"/>
              <a:t/>
            </a:r>
            <a:br>
              <a:rPr lang="en-US" sz="1600" dirty="0"/>
            </a:br>
            <a:r>
              <a:rPr lang="en-US" sz="1600" dirty="0"/>
              <a:t>                         </a:t>
            </a:r>
            <a:r>
              <a:rPr lang="en-US" sz="1600" dirty="0" err="1"/>
              <a:t>hec</a:t>
            </a:r>
            <a:r>
              <a:rPr lang="en-US" sz="1600" dirty="0"/>
              <a:t> </a:t>
            </a:r>
            <a:r>
              <a:rPr lang="en-US" sz="1600" dirty="0" err="1"/>
              <a:t>monumenta</a:t>
            </a:r>
            <a:r>
              <a:rPr lang="en-US" sz="1600" dirty="0"/>
              <a:t> </a:t>
            </a:r>
            <a:r>
              <a:rPr lang="en-US" sz="1600" dirty="0" err="1"/>
              <a:t>lege</a:t>
            </a:r>
            <a:r>
              <a:rPr lang="en-US" sz="1600" dirty="0"/>
              <a:t/>
            </a:r>
            <a:br>
              <a:rPr lang="en-US" sz="1600" dirty="0"/>
            </a:br>
            <a:r>
              <a:rPr lang="en-US" sz="1600" dirty="0"/>
              <a:t> </a:t>
            </a:r>
            <a:r>
              <a:rPr lang="en-US" sz="1600" strike="sngStrike" dirty="0" smtClean="0"/>
              <a:t>Qui </a:t>
            </a:r>
            <a:r>
              <a:rPr lang="en-US" sz="1600" strike="sngStrike" dirty="0" err="1"/>
              <a:t>fuit</a:t>
            </a:r>
            <a:r>
              <a:rPr lang="en-US" sz="1600" strike="sngStrike" dirty="0"/>
              <a:t>  </a:t>
            </a:r>
            <a:r>
              <a:rPr lang="en-US" sz="1600" strike="sngStrike" dirty="0" err="1"/>
              <a:t>Anglorum</a:t>
            </a:r>
            <a:r>
              <a:rPr lang="en-US" sz="1600" strike="sngStrike" dirty="0"/>
              <a:t> </a:t>
            </a:r>
            <a:r>
              <a:rPr lang="en-US" sz="1600" dirty="0" err="1"/>
              <a:t>Chaucers</a:t>
            </a:r>
            <a:r>
              <a:rPr lang="en-US" sz="1600" dirty="0"/>
              <a:t> </a:t>
            </a:r>
            <a:r>
              <a:rPr lang="en-US" sz="1600" dirty="0" err="1"/>
              <a:t>epitaphe</a:t>
            </a:r>
            <a:r>
              <a:rPr lang="en-US" sz="1600" dirty="0"/>
              <a:t> [written over cancelled first line]</a:t>
            </a:r>
            <a:br>
              <a:rPr lang="en-US" sz="1600" dirty="0"/>
            </a:br>
            <a:r>
              <a:rPr lang="en-US" sz="1600" dirty="0"/>
              <a:t>written in West&lt;minster&gt; upon his </a:t>
            </a:r>
            <a:r>
              <a:rPr lang="en-US" sz="1600" dirty="0" err="1"/>
              <a:t>tombe</a:t>
            </a:r>
            <a:r>
              <a:rPr lang="en-US" sz="1600" dirty="0"/>
              <a:t/>
            </a:r>
            <a:br>
              <a:rPr lang="en-US" sz="1600" dirty="0"/>
            </a:br>
            <a:r>
              <a:rPr lang="en-US" sz="1600" dirty="0"/>
              <a:t>Qui </a:t>
            </a:r>
            <a:r>
              <a:rPr lang="en-US" sz="1600" dirty="0" err="1"/>
              <a:t>fuit</a:t>
            </a:r>
            <a:r>
              <a:rPr lang="en-US" sz="1600" dirty="0"/>
              <a:t> </a:t>
            </a:r>
            <a:r>
              <a:rPr lang="en-US" sz="1600" dirty="0" err="1"/>
              <a:t>Anglon</a:t>
            </a:r>
            <a:r>
              <a:rPr lang="en-US" sz="1600" dirty="0"/>
              <a:t> </a:t>
            </a:r>
            <a:r>
              <a:rPr lang="en-US" sz="1600" dirty="0" err="1"/>
              <a:t>vates</a:t>
            </a:r>
            <a:r>
              <a:rPr lang="en-US" sz="1600" dirty="0"/>
              <a:t> </a:t>
            </a:r>
            <a:r>
              <a:rPr lang="en-US" sz="1600" dirty="0" err="1"/>
              <a:t>ter</a:t>
            </a:r>
            <a:r>
              <a:rPr lang="en-US" sz="1600" dirty="0"/>
              <a:t> </a:t>
            </a:r>
            <a:r>
              <a:rPr lang="en-US" sz="1600" dirty="0" err="1"/>
              <a:t>maximus</a:t>
            </a:r>
            <a:r>
              <a:rPr lang="en-US" sz="1600" dirty="0"/>
              <a:t> </a:t>
            </a:r>
            <a:r>
              <a:rPr lang="en-US" sz="1600" dirty="0" err="1"/>
              <a:t>olim</a:t>
            </a:r>
            <a:r>
              <a:rPr lang="en-US" sz="1600" dirty="0"/>
              <a:t/>
            </a:r>
            <a:br>
              <a:rPr lang="en-US" sz="1600" dirty="0"/>
            </a:br>
            <a:r>
              <a:rPr lang="en-US" sz="1600" dirty="0"/>
              <a:t>     </a:t>
            </a:r>
            <a:r>
              <a:rPr lang="en-US" sz="1600" dirty="0" err="1"/>
              <a:t>Galfridis</a:t>
            </a:r>
            <a:r>
              <a:rPr lang="en-US" sz="1600" dirty="0"/>
              <a:t> Chaucer </a:t>
            </a:r>
            <a:r>
              <a:rPr lang="en-US" sz="1600" dirty="0" err="1"/>
              <a:t>conditur</a:t>
            </a:r>
            <a:r>
              <a:rPr lang="en-US" sz="1600" dirty="0"/>
              <a:t> hoc </a:t>
            </a:r>
            <a:r>
              <a:rPr lang="en-US" sz="1600" dirty="0" err="1"/>
              <a:t>tumulo</a:t>
            </a:r>
            <a:r>
              <a:rPr lang="en-US" sz="1600" dirty="0"/>
              <a:t/>
            </a:r>
            <a:br>
              <a:rPr lang="en-US" sz="1600" dirty="0"/>
            </a:br>
            <a:r>
              <a:rPr lang="en-US" sz="1600" dirty="0"/>
              <a:t>An&lt;n&gt;um </a:t>
            </a:r>
            <a:r>
              <a:rPr lang="en-US" sz="1600" dirty="0" err="1"/>
              <a:t>ſi</a:t>
            </a:r>
            <a:r>
              <a:rPr lang="en-US" sz="1600" dirty="0"/>
              <a:t> </a:t>
            </a:r>
            <a:r>
              <a:rPr lang="en-US" sz="1600" dirty="0" err="1"/>
              <a:t>queras</a:t>
            </a:r>
            <a:r>
              <a:rPr lang="en-US" sz="1600" dirty="0"/>
              <a:t> d&lt;</a:t>
            </a:r>
            <a:r>
              <a:rPr lang="en-US" sz="1600" dirty="0" err="1"/>
              <a:t>omi</a:t>
            </a:r>
            <a:r>
              <a:rPr lang="en-US" sz="1600" dirty="0"/>
              <a:t>&gt;</a:t>
            </a:r>
            <a:r>
              <a:rPr lang="en-US" sz="1600" dirty="0" err="1"/>
              <a:t>ni</a:t>
            </a:r>
            <a:r>
              <a:rPr lang="en-US" sz="1600" dirty="0"/>
              <a:t> </a:t>
            </a:r>
            <a:r>
              <a:rPr lang="en-US" sz="1600" dirty="0" err="1"/>
              <a:t>si</a:t>
            </a:r>
            <a:r>
              <a:rPr lang="en-US" sz="1600" dirty="0"/>
              <a:t> </a:t>
            </a:r>
            <a:r>
              <a:rPr lang="en-US" sz="1600" dirty="0" err="1"/>
              <a:t>tempora</a:t>
            </a:r>
            <a:r>
              <a:rPr lang="en-US" sz="1600" dirty="0"/>
              <a:t> mortis</a:t>
            </a:r>
            <a:br>
              <a:rPr lang="en-US" sz="1600" dirty="0"/>
            </a:br>
            <a:r>
              <a:rPr lang="en-US" sz="1600" dirty="0"/>
              <a:t>     ecce nota </a:t>
            </a:r>
            <a:r>
              <a:rPr lang="en-US" sz="1600" dirty="0" err="1"/>
              <a:t>ſubſunt</a:t>
            </a:r>
            <a:r>
              <a:rPr lang="en-US" sz="1600" dirty="0"/>
              <a:t>, qui </a:t>
            </a:r>
            <a:r>
              <a:rPr lang="en-US" sz="1600" dirty="0" err="1"/>
              <a:t>tibi</a:t>
            </a:r>
            <a:r>
              <a:rPr lang="en-US" sz="1600" dirty="0"/>
              <a:t> </a:t>
            </a:r>
            <a:r>
              <a:rPr lang="en-US" sz="1600" dirty="0" err="1"/>
              <a:t>cuncta</a:t>
            </a:r>
            <a:r>
              <a:rPr lang="en-US" sz="1600" dirty="0"/>
              <a:t> </a:t>
            </a:r>
            <a:r>
              <a:rPr lang="en-US" sz="1600" dirty="0" err="1"/>
              <a:t>notant</a:t>
            </a:r>
            <a:r>
              <a:rPr lang="en-US" sz="1600" dirty="0"/>
              <a:t/>
            </a:r>
            <a:br>
              <a:rPr lang="en-US" sz="1600" dirty="0"/>
            </a:br>
            <a:r>
              <a:rPr lang="en-US" sz="1600" dirty="0"/>
              <a:t>             25 </a:t>
            </a:r>
            <a:r>
              <a:rPr lang="en-US" sz="1600" dirty="0" err="1"/>
              <a:t>octob</a:t>
            </a:r>
            <a:r>
              <a:rPr lang="en-US" sz="1600" dirty="0"/>
              <a:t>&lt;e&gt;r a&lt;n&gt;o D&lt;</a:t>
            </a:r>
            <a:r>
              <a:rPr lang="en-US" sz="1600" dirty="0" err="1"/>
              <a:t>omi</a:t>
            </a:r>
            <a:r>
              <a:rPr lang="en-US" sz="1600" dirty="0"/>
              <a:t>&gt;</a:t>
            </a:r>
            <a:r>
              <a:rPr lang="en-US" sz="1600" dirty="0" err="1"/>
              <a:t>ni</a:t>
            </a:r>
            <a:r>
              <a:rPr lang="en-US" sz="1600" dirty="0"/>
              <a:t> </a:t>
            </a:r>
            <a:r>
              <a:rPr lang="en-US" sz="1600" u="sng" dirty="0"/>
              <a:t>1400</a:t>
            </a:r>
            <a:r>
              <a:rPr lang="en-US" sz="1600" dirty="0"/>
              <a:t/>
            </a:r>
            <a:br>
              <a:rPr lang="en-US" sz="1600" dirty="0"/>
            </a:br>
            <a:r>
              <a:rPr lang="en-US" sz="1600" dirty="0"/>
              <a:t> </a:t>
            </a:r>
            <a:r>
              <a:rPr lang="en-US" sz="1600" dirty="0" err="1" smtClean="0"/>
              <a:t>Ærrumar</a:t>
            </a:r>
            <a:r>
              <a:rPr lang="en-US" sz="1600" dirty="0" smtClean="0"/>
              <a:t>&lt;um</a:t>
            </a:r>
            <a:r>
              <a:rPr lang="en-US" sz="1600" dirty="0"/>
              <a:t>&gt; </a:t>
            </a:r>
            <a:r>
              <a:rPr lang="en-US" sz="1600" dirty="0" err="1"/>
              <a:t>requies</a:t>
            </a:r>
            <a:r>
              <a:rPr lang="en-US" sz="1600" dirty="0"/>
              <a:t> </a:t>
            </a:r>
            <a:r>
              <a:rPr lang="en-US" sz="1600" dirty="0" err="1"/>
              <a:t>mors</a:t>
            </a:r>
            <a:r>
              <a:rPr lang="en-US" sz="1600" dirty="0"/>
              <a:t/>
            </a:r>
            <a:br>
              <a:rPr lang="en-US" sz="1600" dirty="0"/>
            </a:br>
            <a:r>
              <a:rPr lang="en-US" sz="1600" dirty="0"/>
              <a:t>N: Brigham </a:t>
            </a:r>
            <a:r>
              <a:rPr lang="en-US" sz="1600" dirty="0" err="1"/>
              <a:t>hos</a:t>
            </a:r>
            <a:r>
              <a:rPr lang="en-US" sz="1600" dirty="0"/>
              <a:t> </a:t>
            </a:r>
            <a:r>
              <a:rPr lang="en-US" sz="1600" dirty="0" err="1"/>
              <a:t>fecit</a:t>
            </a:r>
            <a:r>
              <a:rPr lang="en-US" sz="1600" dirty="0"/>
              <a:t> </a:t>
            </a:r>
            <a:r>
              <a:rPr lang="en-US" sz="1600" dirty="0" err="1"/>
              <a:t>musſar</a:t>
            </a:r>
            <a:r>
              <a:rPr lang="en-US" sz="1600" dirty="0"/>
              <a:t>&lt;um&gt; &lt;nomine&gt; </a:t>
            </a:r>
            <a:r>
              <a:rPr lang="en-US" sz="1600" dirty="0" err="1"/>
              <a:t>sumptus</a:t>
            </a:r>
            <a:r>
              <a:rPr lang="en-US" sz="1600" dirty="0"/>
              <a:t> 1556  } </a:t>
            </a:r>
            <a:r>
              <a:rPr lang="en-US" sz="1600" dirty="0" err="1"/>
              <a:t>wordis</a:t>
            </a:r>
            <a:r>
              <a:rPr lang="en-US" sz="1600" dirty="0"/>
              <a:t> also </a:t>
            </a:r>
            <a:r>
              <a:rPr lang="en-US" sz="1600" dirty="0" err="1"/>
              <a:t>writtin</a:t>
            </a:r>
            <a:r>
              <a:rPr lang="en-US" sz="1600" dirty="0"/>
              <a:t/>
            </a:r>
            <a:br>
              <a:rPr lang="en-US" sz="1600" dirty="0"/>
            </a:br>
            <a:r>
              <a:rPr lang="en-US" sz="1600" dirty="0"/>
              <a:t>                                                                                           upon </a:t>
            </a:r>
            <a:r>
              <a:rPr lang="en-US" sz="1600" dirty="0" err="1"/>
              <a:t>chaucers</a:t>
            </a:r>
            <a:r>
              <a:rPr lang="en-US" sz="1600" dirty="0"/>
              <a:t> stone</a:t>
            </a:r>
          </a:p>
        </p:txBody>
      </p:sp>
      <p:pic>
        <p:nvPicPr>
          <p:cNvPr id="6" name="Content Placeholder 5" descr="A copy epitaph whole retake cropped 2.JPG"/>
          <p:cNvPicPr>
            <a:picLocks noGrp="1" noChangeAspect="1"/>
          </p:cNvPicPr>
          <p:nvPr>
            <p:ph sz="half" idx="1"/>
          </p:nvPr>
        </p:nvPicPr>
        <p:blipFill>
          <a:blip r:embed="rId2" cstate="print"/>
          <a:stretch>
            <a:fillRect/>
          </a:stretch>
        </p:blipFill>
        <p:spPr>
          <a:xfrm>
            <a:off x="1524000" y="152400"/>
            <a:ext cx="6400800" cy="336927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1800" dirty="0" smtClean="0">
                <a:latin typeface="Times New Roman" pitchFamily="18" charset="0"/>
                <a:cs typeface="Times New Roman" pitchFamily="18" charset="0"/>
              </a:rPr>
              <a:t>1994: Joseph A. Dane's epitaph discovery at the foot of the title page's printers ornament in a </a:t>
            </a:r>
            <a:r>
              <a:rPr lang="en-US" sz="1800" dirty="0" err="1" smtClean="0">
                <a:latin typeface="Times New Roman" pitchFamily="18" charset="0"/>
                <a:cs typeface="Times New Roman" pitchFamily="18" charset="0"/>
              </a:rPr>
              <a:t>Kele</a:t>
            </a:r>
            <a:r>
              <a:rPr lang="en-US" sz="1800" dirty="0" smtClean="0">
                <a:latin typeface="Times New Roman" pitchFamily="18" charset="0"/>
                <a:cs typeface="Times New Roman" pitchFamily="18" charset="0"/>
              </a:rPr>
              <a:t> 1550 edition at The Henry Huntington Library</a:t>
            </a:r>
            <a:endParaRPr lang="en-US" sz="1800" dirty="0">
              <a:latin typeface="Times New Roman" pitchFamily="18" charset="0"/>
              <a:cs typeface="Times New Roman" pitchFamily="18" charset="0"/>
            </a:endParaRPr>
          </a:p>
        </p:txBody>
      </p:sp>
      <p:pic>
        <p:nvPicPr>
          <p:cNvPr id="7" name="Content Placeholder 6" descr="Dane Huntington Kele 1550 epitaph.jpg"/>
          <p:cNvPicPr>
            <a:picLocks noGrp="1" noChangeAspect="1"/>
          </p:cNvPicPr>
          <p:nvPr>
            <p:ph idx="1"/>
          </p:nvPr>
        </p:nvPicPr>
        <p:blipFill>
          <a:blip r:embed="rId2" cstate="print"/>
          <a:stretch>
            <a:fillRect/>
          </a:stretch>
        </p:blipFill>
        <p:spPr>
          <a:xfrm>
            <a:off x="457200" y="1752600"/>
            <a:ext cx="8068235" cy="4876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latin typeface="Times New Roman" pitchFamily="18" charset="0"/>
                <a:cs typeface="Times New Roman" pitchFamily="18" charset="0"/>
              </a:rPr>
              <a:t>1994: Alexandra Gillespie's epitaph discovery on the colophon page of a 1561 Stow edition at the Harry T. </a:t>
            </a:r>
            <a:r>
              <a:rPr lang="en-US" sz="1800" dirty="0" err="1" smtClean="0">
                <a:latin typeface="Times New Roman" pitchFamily="18" charset="0"/>
                <a:cs typeface="Times New Roman" pitchFamily="18" charset="0"/>
              </a:rPr>
              <a:t>Ransome</a:t>
            </a:r>
            <a:r>
              <a:rPr lang="en-US" sz="1800" dirty="0" smtClean="0">
                <a:latin typeface="Times New Roman" pitchFamily="18" charset="0"/>
                <a:cs typeface="Times New Roman" pitchFamily="18" charset="0"/>
              </a:rPr>
              <a:t> Center Library (U. of Texas at Austin)</a:t>
            </a:r>
            <a:endParaRPr lang="en-US" sz="1800" dirty="0">
              <a:latin typeface="Times New Roman" pitchFamily="18" charset="0"/>
              <a:cs typeface="Times New Roman" pitchFamily="18" charset="0"/>
            </a:endParaRPr>
          </a:p>
        </p:txBody>
      </p:sp>
      <p:pic>
        <p:nvPicPr>
          <p:cNvPr id="4" name="Content Placeholder 3" descr="Gillespie UTA Stow 1561 epitaph cropped.jpg"/>
          <p:cNvPicPr>
            <a:picLocks noGrp="1" noChangeAspect="1"/>
          </p:cNvPicPr>
          <p:nvPr>
            <p:ph idx="1"/>
          </p:nvPr>
        </p:nvPicPr>
        <p:blipFill>
          <a:blip r:embed="rId2" cstate="print"/>
          <a:stretch>
            <a:fillRect/>
          </a:stretch>
        </p:blipFill>
        <p:spPr>
          <a:xfrm>
            <a:off x="1524000" y="1600200"/>
            <a:ext cx="6081994" cy="490688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229600" cy="2925763"/>
          </a:xfrm>
        </p:spPr>
        <p:txBody>
          <a:bodyPr/>
          <a:lstStyle/>
          <a:p>
            <a:endParaRPr lang="en-US" dirty="0"/>
          </a:p>
        </p:txBody>
      </p:sp>
      <p:pic>
        <p:nvPicPr>
          <p:cNvPr id="5" name="Picture 4" descr="Dane Huntington Kele 1550 epitaph.jpg"/>
          <p:cNvPicPr>
            <a:picLocks noChangeAspect="1"/>
          </p:cNvPicPr>
          <p:nvPr/>
        </p:nvPicPr>
        <p:blipFill>
          <a:blip r:embed="rId2" cstate="print"/>
          <a:stretch>
            <a:fillRect/>
          </a:stretch>
        </p:blipFill>
        <p:spPr>
          <a:xfrm>
            <a:off x="381000" y="457200"/>
            <a:ext cx="4303059" cy="2438400"/>
          </a:xfrm>
          <a:prstGeom prst="rect">
            <a:avLst/>
          </a:prstGeom>
        </p:spPr>
      </p:pic>
      <p:pic>
        <p:nvPicPr>
          <p:cNvPr id="6" name="Content Placeholder 16" descr="Gillespie UTA Stow 1561 epitaph cropped.jpg"/>
          <p:cNvPicPr>
            <a:picLocks noChangeAspect="1"/>
          </p:cNvPicPr>
          <p:nvPr/>
        </p:nvPicPr>
        <p:blipFill>
          <a:blip r:embed="rId3" cstate="print"/>
          <a:stretch>
            <a:fillRect/>
          </a:stretch>
        </p:blipFill>
        <p:spPr>
          <a:xfrm>
            <a:off x="4876800" y="457200"/>
            <a:ext cx="3124200" cy="2520569"/>
          </a:xfrm>
          <a:prstGeom prst="rect">
            <a:avLst/>
          </a:prstGeom>
        </p:spPr>
      </p:pic>
      <p:pic>
        <p:nvPicPr>
          <p:cNvPr id="7" name="Picture 6" descr="B copy colophon epi retake2 cropped.jpg"/>
          <p:cNvPicPr>
            <a:picLocks noChangeAspect="1"/>
          </p:cNvPicPr>
          <p:nvPr/>
        </p:nvPicPr>
        <p:blipFill>
          <a:blip r:embed="rId4" cstate="print"/>
          <a:stretch>
            <a:fillRect/>
          </a:stretch>
        </p:blipFill>
        <p:spPr>
          <a:xfrm>
            <a:off x="5181600" y="3352800"/>
            <a:ext cx="2662067" cy="3276600"/>
          </a:xfrm>
          <a:prstGeom prst="rect">
            <a:avLst/>
          </a:prstGeom>
        </p:spPr>
      </p:pic>
      <p:pic>
        <p:nvPicPr>
          <p:cNvPr id="8" name="Picture 7" descr="A copy epitaph whole retake clrcor cropped.JPG"/>
          <p:cNvPicPr>
            <a:picLocks noChangeAspect="1"/>
          </p:cNvPicPr>
          <p:nvPr/>
        </p:nvPicPr>
        <p:blipFill>
          <a:blip r:embed="rId5" cstate="print"/>
          <a:stretch>
            <a:fillRect/>
          </a:stretch>
        </p:blipFill>
        <p:spPr>
          <a:xfrm>
            <a:off x="457200" y="3429000"/>
            <a:ext cx="3808766" cy="3276600"/>
          </a:xfrm>
          <a:prstGeom prst="rect">
            <a:avLst/>
          </a:prstGeom>
        </p:spPr>
      </p:pic>
      <p:sp>
        <p:nvSpPr>
          <p:cNvPr id="9" name="TextBox 8"/>
          <p:cNvSpPr txBox="1"/>
          <p:nvPr/>
        </p:nvSpPr>
        <p:spPr>
          <a:xfrm>
            <a:off x="381000" y="304800"/>
            <a:ext cx="8001000" cy="369332"/>
          </a:xfrm>
          <a:prstGeom prst="rect">
            <a:avLst/>
          </a:prstGeom>
          <a:noFill/>
        </p:spPr>
        <p:txBody>
          <a:bodyPr wrap="square" rtlCol="0">
            <a:spAutoFit/>
          </a:bodyPr>
          <a:lstStyle/>
          <a:p>
            <a:r>
              <a:rPr lang="en-US" dirty="0" smtClean="0"/>
              <a:t>Dane / Huntington / Thorpe 1532	Gillespie / </a:t>
            </a:r>
            <a:r>
              <a:rPr lang="en-US" dirty="0" err="1" smtClean="0"/>
              <a:t>Ransome</a:t>
            </a:r>
            <a:r>
              <a:rPr lang="en-US" dirty="0" smtClean="0"/>
              <a:t> Center / Stowe 1561</a:t>
            </a:r>
            <a:endParaRPr lang="en-US" dirty="0"/>
          </a:p>
        </p:txBody>
      </p:sp>
      <p:sp>
        <p:nvSpPr>
          <p:cNvPr id="10" name="TextBox 9"/>
          <p:cNvSpPr txBox="1"/>
          <p:nvPr/>
        </p:nvSpPr>
        <p:spPr>
          <a:xfrm>
            <a:off x="381000" y="2971800"/>
            <a:ext cx="8305800" cy="369332"/>
          </a:xfrm>
          <a:prstGeom prst="rect">
            <a:avLst/>
          </a:prstGeom>
          <a:noFill/>
        </p:spPr>
        <p:txBody>
          <a:bodyPr wrap="square" rtlCol="0">
            <a:spAutoFit/>
          </a:bodyPr>
          <a:lstStyle/>
          <a:p>
            <a:r>
              <a:rPr lang="en-US" dirty="0" smtClean="0"/>
              <a:t>Sanders / Garrett Lib 2 / Stowe 1561	             Sanders / Garrett Lib 1 / Stowe 1561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Current Known Chaucer Epitaph Transcriptions by Early Modern Readers in Chaucer Collected Works Editions</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000" dirty="0" smtClean="0"/>
              <a:t>1532 </a:t>
            </a:r>
            <a:r>
              <a:rPr lang="en-US" sz="2000" dirty="0" err="1" smtClean="0"/>
              <a:t>Thynne</a:t>
            </a:r>
            <a:r>
              <a:rPr lang="en-US" sz="2000" dirty="0" smtClean="0"/>
              <a:t> Edition, Allison Wiggins, </a:t>
            </a:r>
            <a:r>
              <a:rPr lang="en-US" sz="2000" dirty="0" err="1" smtClean="0"/>
              <a:t>Folger</a:t>
            </a:r>
            <a:r>
              <a:rPr lang="en-US" sz="2000" dirty="0" smtClean="0"/>
              <a:t> Shakespeare Library (2008)</a:t>
            </a:r>
          </a:p>
          <a:p>
            <a:pPr marL="457200" indent="-457200">
              <a:buFont typeface="+mj-lt"/>
              <a:buAutoNum type="arabicPeriod"/>
            </a:pPr>
            <a:r>
              <a:rPr lang="en-US" sz="2000" dirty="0" smtClean="0"/>
              <a:t>1532 </a:t>
            </a:r>
            <a:r>
              <a:rPr lang="en-US" sz="2000" dirty="0" err="1" smtClean="0"/>
              <a:t>Thynne</a:t>
            </a:r>
            <a:r>
              <a:rPr lang="en-US" sz="2000" dirty="0" smtClean="0"/>
              <a:t> Edition copy 2, Allison Wiggins and Arnold Sanders, </a:t>
            </a:r>
            <a:r>
              <a:rPr lang="en-US" sz="2000" dirty="0" err="1" smtClean="0"/>
              <a:t>Folger</a:t>
            </a:r>
            <a:r>
              <a:rPr lang="en-US" sz="2000" dirty="0" smtClean="0"/>
              <a:t> Shakespeare Library (2008/2009)</a:t>
            </a:r>
          </a:p>
          <a:p>
            <a:pPr marL="457200" indent="-457200">
              <a:buFont typeface="+mj-lt"/>
              <a:buAutoNum type="arabicPeriod"/>
            </a:pPr>
            <a:r>
              <a:rPr lang="en-US" sz="2000" dirty="0" smtClean="0"/>
              <a:t>1550 </a:t>
            </a:r>
            <a:r>
              <a:rPr lang="en-US" sz="2000" dirty="0" err="1" smtClean="0"/>
              <a:t>Kele</a:t>
            </a:r>
            <a:r>
              <a:rPr lang="en-US" sz="2000" dirty="0" smtClean="0"/>
              <a:t> reprint of </a:t>
            </a:r>
            <a:r>
              <a:rPr lang="en-US" sz="2000" dirty="0" err="1" smtClean="0"/>
              <a:t>Thynne</a:t>
            </a:r>
            <a:r>
              <a:rPr lang="en-US" sz="2000" dirty="0" smtClean="0"/>
              <a:t> Edition, Joseph A. Dane, Huntington Library (1994)</a:t>
            </a:r>
          </a:p>
          <a:p>
            <a:pPr marL="457200" indent="-457200">
              <a:buFont typeface="+mj-lt"/>
              <a:buAutoNum type="arabicPeriod"/>
            </a:pPr>
            <a:r>
              <a:rPr lang="en-US" sz="2000" dirty="0" smtClean="0"/>
              <a:t>1561 Stowe Edition, Alexandra Gillespie, Harry </a:t>
            </a:r>
            <a:r>
              <a:rPr lang="en-US" sz="2000" dirty="0" err="1" smtClean="0"/>
              <a:t>Ransome</a:t>
            </a:r>
            <a:r>
              <a:rPr lang="en-US" sz="2000" dirty="0" smtClean="0"/>
              <a:t> Center, U.T., Austin (1994)</a:t>
            </a:r>
          </a:p>
          <a:p>
            <a:pPr marL="457200" indent="-457200">
              <a:buFont typeface="+mj-lt"/>
              <a:buAutoNum type="arabicPeriod"/>
            </a:pPr>
            <a:r>
              <a:rPr lang="en-US" sz="2000" dirty="0" smtClean="0"/>
              <a:t>1561 Stowe Edition, Allison Wiggins, </a:t>
            </a:r>
            <a:r>
              <a:rPr lang="en-US" sz="2000" dirty="0" err="1" smtClean="0"/>
              <a:t>Folger</a:t>
            </a:r>
            <a:r>
              <a:rPr lang="en-US" sz="2000" dirty="0" smtClean="0"/>
              <a:t> Shakespeare Library (2008)</a:t>
            </a:r>
          </a:p>
          <a:p>
            <a:pPr marL="457200" indent="-457200">
              <a:buFont typeface="+mj-lt"/>
              <a:buAutoNum type="arabicPeriod"/>
            </a:pPr>
            <a:r>
              <a:rPr lang="en-US" sz="2000" dirty="0" smtClean="0"/>
              <a:t>1561 Stowe Edition, J.W. Garrett copy, Arnold Sanders, Garrett Library, Johns Hopkins U. (2009)</a:t>
            </a:r>
          </a:p>
          <a:p>
            <a:pPr marL="457200" indent="-457200">
              <a:buFont typeface="+mj-lt"/>
              <a:buAutoNum type="arabicPeriod"/>
            </a:pPr>
            <a:r>
              <a:rPr lang="en-US" sz="2000" dirty="0" smtClean="0"/>
              <a:t>1561 Stowe Edition, Tudor and Stuart Club copy, Arnold Sanders, Garrett Library, Johns Hopkins U. (2009)</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651</Words>
  <Application>Microsoft Office PowerPoint</Application>
  <PresentationFormat>On-screen Show (4:3)</PresentationFormat>
  <Paragraphs>50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Writing Fame: Renaissance Chaucer Editions’ Epitaph Transcriptions and the Construction of Chaucer  Arnold Sanders, Goucher College, 2010 </vt:lpstr>
      <vt:lpstr>The Workes of Geffrey Chaucer, newlie printed, with diuers addicions, whiche were neuer in print before; with the siege and destruction of the worthy Citee of Thebes, compiled by Ihon Lidgate, Monk of Berie.  As in the tale more plainly doeth appere.  1561.  London: John Stowe, 1561.   Garrett Library (Johns Hopkins U.), Tudor and Stuart Club Copy</vt:lpstr>
      <vt:lpstr>He who was once the thrice greatest English poet, Geoffrey Chaucer, is buried in this grave if you ask the year of the Lord, the period of his death, look at what is written below, which tells you all. The relief of all troubles is death. Nicholas Brigham assumed these expenses in the name of the Muses.  1556</vt:lpstr>
      <vt:lpstr>The Workes of Geffrey Chaucer, newlie printed, with diuers addicions, whiche were neuer in print before; with the siege and destruction of the worthy Citee of Thebes, compiled by Ihon Lidgate, Monk of Berie.  As in the tale more plainly doeth appere.  1561.  London: John Stowe, 1561.   Garrett Library (Johns Hopkins U.), John Work Garrett copy</vt:lpstr>
      <vt:lpstr>The wordes writtin a bout Chaucers tombe ſtone in Weſt&lt;minster&gt; Si rogites quis eram, forſan te fama docebit      quod ſi fama negat, mundi quia gloria tranſit                          hec monumenta lege  Qui fuit  Anglorum Chaucers epitaphe [written over cancelled first line] written in West&lt;minster&gt; upon his tombe Qui fuit Anglon vates ter maximus olim      Galfridis Chaucer conditur hoc tumulo An&lt;n&gt;um ſi queras d&lt;omi&gt;ni si tempora mortis      ecce nota ſubſunt, qui tibi cuncta notant              25 octob&lt;e&gt;r a&lt;n&gt;o D&lt;omi&gt;ni 1400  Ærrumar&lt;um&gt; requies mors N: Brigham hos fecit musſar&lt;um&gt; &lt;nomine&gt; sumptus 1556  } wordis also writtin                                                                                            upon chaucers stone</vt:lpstr>
      <vt:lpstr>1994: Joseph A. Dane's epitaph discovery at the foot of the title page's printers ornament in a Kele 1550 edition at The Henry Huntington Library</vt:lpstr>
      <vt:lpstr>1994: Alexandra Gillespie's epitaph discovery on the colophon page of a 1561 Stow edition at the Harry T. Ransome Center Library (U. of Texas at Austin)</vt:lpstr>
      <vt:lpstr>Slide 8</vt:lpstr>
      <vt:lpstr>Current Known Chaucer Epitaph Transcriptions by Early Modern Readers in Chaucer Collected Works Editions</vt:lpstr>
      <vt:lpstr>Slide 10</vt:lpstr>
      <vt:lpstr>The Works of Geoffrey Chaucer : compared with the former editions, and many valuable mss. out of which, three tales are added which were never before printed / by John Urry, student of Christ-Church, Oxon. deceased; together with a glossary by a student of the same College. To the whole is prefixed the author's life, newly written, and a preface, giving an account of this edition.  London: Bernard Lintot, 1721.</vt:lpstr>
      <vt:lpstr>Franklin D. Roosevelt Memorial, Washington, D.C.</vt:lpstr>
      <vt:lpstr>The Modern “Fala” Cultus  (images from Flickr.com, 5/10/10)</vt:lpstr>
      <vt:lpstr>Petworth (“Paludina”) Marble</vt:lpstr>
      <vt:lpstr>Weathered Petworth (“Paludina”) Marble</vt:lpstr>
      <vt:lpstr>Edmund Spenser, The Faerie Queene, Book IV,  Canto ii, Stanzas 32-33</vt:lpstr>
      <vt:lpstr>Spenser’s Tomb Verses</vt:lpstr>
      <vt:lpstr>Spenser, Edmund.  The Works of that Famous English Poet, Mr. Edmund Spenser.  London: by Henry Hills for Jonathan Edwin, 1679.</vt:lpstr>
      <vt:lpstr>Does your library’s rare book collection contain a 1532-1598 Chaucer?  Please email asanders@goucher.edu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Arnie</dc:creator>
  <cp:lastModifiedBy>Arnie</cp:lastModifiedBy>
  <cp:revision>47</cp:revision>
  <dcterms:created xsi:type="dcterms:W3CDTF">2010-05-09T19:59:44Z</dcterms:created>
  <dcterms:modified xsi:type="dcterms:W3CDTF">2010-05-11T21:38:47Z</dcterms:modified>
</cp:coreProperties>
</file>